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91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630" y="301624"/>
            <a:ext cx="10469245" cy="1068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9334" y="1469453"/>
            <a:ext cx="5238750" cy="2730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9258" y="6109077"/>
            <a:ext cx="332740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‹#›</a:t>
            </a:fld>
            <a:endParaRPr spc="4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600" y="4912931"/>
            <a:ext cx="289560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MOHAMED MAHMOUD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b="1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           23/4/2024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312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41300" marR="260350" indent="-228600">
              <a:lnSpc>
                <a:spcPts val="2360"/>
              </a:lnSpc>
              <a:spcBef>
                <a:spcPts val="414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pc="-204" dirty="0"/>
              <a:t>We</a:t>
            </a:r>
            <a:r>
              <a:rPr spc="55" dirty="0"/>
              <a:t> </a:t>
            </a:r>
            <a:r>
              <a:rPr spc="-25" dirty="0"/>
              <a:t>performed</a:t>
            </a:r>
            <a:r>
              <a:rPr spc="-120" dirty="0"/>
              <a:t> </a:t>
            </a:r>
            <a:r>
              <a:rPr spc="-25" dirty="0"/>
              <a:t>exploratory</a:t>
            </a:r>
            <a:r>
              <a:rPr spc="-65" dirty="0"/>
              <a:t> </a:t>
            </a:r>
            <a:r>
              <a:rPr spc="-10" dirty="0"/>
              <a:t>data</a:t>
            </a:r>
            <a:r>
              <a:rPr spc="-45" dirty="0"/>
              <a:t> </a:t>
            </a:r>
            <a:r>
              <a:rPr spc="-75" dirty="0"/>
              <a:t>analysis </a:t>
            </a:r>
            <a:r>
              <a:rPr spc="-10" dirty="0"/>
              <a:t>and</a:t>
            </a:r>
            <a:r>
              <a:rPr spc="-75" dirty="0"/>
              <a:t> </a:t>
            </a:r>
            <a:r>
              <a:rPr spc="-30" dirty="0"/>
              <a:t>determined</a:t>
            </a:r>
            <a:r>
              <a:rPr spc="-10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training</a:t>
            </a:r>
            <a:r>
              <a:rPr spc="-45" dirty="0"/>
              <a:t> </a:t>
            </a:r>
            <a:r>
              <a:rPr spc="-10" dirty="0"/>
              <a:t>labels.</a:t>
            </a:r>
          </a:p>
          <a:p>
            <a:pPr marL="241300" marR="5080" indent="-228600">
              <a:lnSpc>
                <a:spcPct val="902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pc="-204" dirty="0"/>
              <a:t>We</a:t>
            </a:r>
            <a:r>
              <a:rPr spc="55" dirty="0"/>
              <a:t> </a:t>
            </a:r>
            <a:r>
              <a:rPr spc="-50" dirty="0"/>
              <a:t>calculated</a:t>
            </a:r>
            <a:r>
              <a:rPr spc="-9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35" dirty="0"/>
              <a:t>number</a:t>
            </a:r>
            <a:r>
              <a:rPr spc="-3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90" dirty="0"/>
              <a:t>launches</a:t>
            </a:r>
            <a:r>
              <a:rPr spc="-35" dirty="0"/>
              <a:t> </a:t>
            </a:r>
            <a:r>
              <a:rPr spc="-25" dirty="0"/>
              <a:t>at </a:t>
            </a:r>
            <a:r>
              <a:rPr spc="-95" dirty="0"/>
              <a:t>each</a:t>
            </a:r>
            <a:r>
              <a:rPr spc="-55" dirty="0"/>
              <a:t> </a:t>
            </a:r>
            <a:r>
              <a:rPr spc="-20" dirty="0"/>
              <a:t>site,</a:t>
            </a:r>
            <a:r>
              <a:rPr spc="-114" dirty="0"/>
              <a:t> </a:t>
            </a:r>
            <a:r>
              <a:rPr spc="-20" dirty="0"/>
              <a:t>and</a:t>
            </a:r>
            <a:r>
              <a:rPr spc="-85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spc="-35" dirty="0"/>
              <a:t>number</a:t>
            </a:r>
            <a:r>
              <a:rPr spc="-85" dirty="0"/>
              <a:t> </a:t>
            </a:r>
            <a:r>
              <a:rPr spc="-20" dirty="0"/>
              <a:t>and</a:t>
            </a:r>
            <a:r>
              <a:rPr spc="-85" dirty="0"/>
              <a:t> </a:t>
            </a:r>
            <a:r>
              <a:rPr spc="-70" dirty="0"/>
              <a:t>occurrence </a:t>
            </a:r>
            <a:r>
              <a:rPr dirty="0"/>
              <a:t>of</a:t>
            </a:r>
            <a:r>
              <a:rPr spc="25" dirty="0"/>
              <a:t> </a:t>
            </a:r>
            <a:r>
              <a:rPr spc="-105" dirty="0"/>
              <a:t>each</a:t>
            </a:r>
            <a:r>
              <a:rPr dirty="0"/>
              <a:t> </a:t>
            </a:r>
            <a:r>
              <a:rPr spc="-10" dirty="0"/>
              <a:t>orbits</a:t>
            </a:r>
          </a:p>
          <a:p>
            <a:pPr marL="241300" marR="21590" indent="-228600">
              <a:lnSpc>
                <a:spcPct val="902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pc="-204" dirty="0"/>
              <a:t>We</a:t>
            </a:r>
            <a:r>
              <a:rPr spc="55" dirty="0"/>
              <a:t> </a:t>
            </a:r>
            <a:r>
              <a:rPr spc="-50" dirty="0"/>
              <a:t>created</a:t>
            </a:r>
            <a:r>
              <a:rPr spc="-95" dirty="0"/>
              <a:t> </a:t>
            </a:r>
            <a:r>
              <a:rPr spc="-10" dirty="0"/>
              <a:t>landing</a:t>
            </a:r>
            <a:r>
              <a:rPr spc="-135" dirty="0"/>
              <a:t> </a:t>
            </a:r>
            <a:r>
              <a:rPr spc="-35" dirty="0"/>
              <a:t>outcome</a:t>
            </a:r>
            <a:r>
              <a:rPr spc="-50" dirty="0"/>
              <a:t> </a:t>
            </a:r>
            <a:r>
              <a:rPr spc="-10" dirty="0"/>
              <a:t>label</a:t>
            </a:r>
            <a:r>
              <a:rPr spc="-65" dirty="0"/>
              <a:t> </a:t>
            </a:r>
            <a:r>
              <a:rPr spc="-20" dirty="0"/>
              <a:t>from </a:t>
            </a:r>
            <a:r>
              <a:rPr spc="-35" dirty="0"/>
              <a:t>outcome</a:t>
            </a:r>
            <a:r>
              <a:rPr spc="-90" dirty="0"/>
              <a:t> </a:t>
            </a:r>
            <a:r>
              <a:rPr spc="-40" dirty="0"/>
              <a:t>column</a:t>
            </a:r>
            <a:r>
              <a:rPr spc="-75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spc="-20" dirty="0"/>
              <a:t>exported</a:t>
            </a:r>
            <a:r>
              <a:rPr spc="-125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spc="-30" dirty="0"/>
              <a:t>results </a:t>
            </a:r>
            <a:r>
              <a:rPr dirty="0"/>
              <a:t>to</a:t>
            </a:r>
            <a:r>
              <a:rPr spc="165" dirty="0"/>
              <a:t> </a:t>
            </a:r>
            <a:r>
              <a:rPr spc="-20" dirty="0"/>
              <a:t>csv.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50" dirty="0"/>
              <a:t>Data</a:t>
            </a:r>
            <a:r>
              <a:rPr sz="3700" spc="-175" dirty="0"/>
              <a:t> </a:t>
            </a:r>
            <a:r>
              <a:rPr sz="3700" spc="-7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439"/>
            <a:ext cx="5019040" cy="3987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658" y="6494462"/>
            <a:ext cx="26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514411"/>
            <a:ext cx="4812030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visualizing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254" dirty="0"/>
              <a:t>EDA</a:t>
            </a:r>
            <a:r>
              <a:rPr sz="3700" spc="35" dirty="0"/>
              <a:t> </a:t>
            </a:r>
            <a:r>
              <a:rPr sz="3700" dirty="0"/>
              <a:t>with</a:t>
            </a:r>
            <a:r>
              <a:rPr sz="3700" spc="55" dirty="0"/>
              <a:t> </a:t>
            </a:r>
            <a:r>
              <a:rPr sz="3700" spc="-50" dirty="0"/>
              <a:t>Data</a:t>
            </a:r>
            <a:r>
              <a:rPr sz="3700" spc="15" dirty="0"/>
              <a:t> </a:t>
            </a:r>
            <a:r>
              <a:rPr sz="3700" spc="-60" dirty="0"/>
              <a:t>Visualization</a:t>
            </a:r>
            <a:endParaRPr sz="3700"/>
          </a:p>
        </p:txBody>
      </p:sp>
      <p:grpSp>
        <p:nvGrpSpPr>
          <p:cNvPr id="5" name="object 5"/>
          <p:cNvGrpSpPr/>
          <p:nvPr/>
        </p:nvGrpSpPr>
        <p:grpSpPr>
          <a:xfrm>
            <a:off x="772159" y="1493519"/>
            <a:ext cx="10515600" cy="4932680"/>
            <a:chOff x="772159" y="1493519"/>
            <a:chExt cx="10515600" cy="4932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159" y="3667759"/>
              <a:ext cx="4998720" cy="2758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493519"/>
              <a:ext cx="5191759" cy="2966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5478"/>
            <a:ext cx="9274175" cy="373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-"/>
              <a:tabLst>
                <a:tab pos="698500" algn="l"/>
              </a:tabLst>
            </a:pPr>
            <a:r>
              <a:rPr sz="1700" spc="-100" dirty="0">
                <a:latin typeface="Microsoft Sans Serif"/>
                <a:cs typeface="Microsoft Sans Serif"/>
              </a:rPr>
              <a:t>The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85" dirty="0">
                <a:latin typeface="Microsoft Sans Serif"/>
                <a:cs typeface="Microsoft Sans Serif"/>
              </a:rPr>
              <a:t>names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of</a:t>
            </a:r>
            <a:r>
              <a:rPr sz="1700" spc="-6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unique</a:t>
            </a:r>
            <a:r>
              <a:rPr sz="1700" spc="-3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launch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sites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0" dirty="0">
                <a:latin typeface="Microsoft Sans Serif"/>
                <a:cs typeface="Microsoft Sans Serif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space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mission.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700" spc="-100" dirty="0">
                <a:latin typeface="Microsoft Sans Serif"/>
                <a:cs typeface="Microsoft Sans Serif"/>
              </a:rPr>
              <a:t>The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total</a:t>
            </a:r>
            <a:r>
              <a:rPr sz="1700" spc="-6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spc="-90" dirty="0">
                <a:latin typeface="Microsoft Sans Serif"/>
                <a:cs typeface="Microsoft Sans Serif"/>
              </a:rPr>
              <a:t>mass</a:t>
            </a:r>
            <a:r>
              <a:rPr sz="1700" spc="-2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by</a:t>
            </a:r>
            <a:r>
              <a:rPr sz="1700" spc="1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boosters</a:t>
            </a:r>
            <a:r>
              <a:rPr sz="1700" spc="-75" dirty="0">
                <a:latin typeface="Microsoft Sans Serif"/>
                <a:cs typeface="Microsoft Sans Serif"/>
              </a:rPr>
              <a:t> </a:t>
            </a:r>
            <a:r>
              <a:rPr sz="1700" spc="-50" dirty="0">
                <a:latin typeface="Microsoft Sans Serif"/>
                <a:cs typeface="Microsoft Sans Serif"/>
              </a:rPr>
              <a:t>launched</a:t>
            </a:r>
            <a:r>
              <a:rPr sz="1700" spc="-6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14" dirty="0">
                <a:latin typeface="Microsoft Sans Serif"/>
                <a:cs typeface="Microsoft Sans Serif"/>
              </a:rPr>
              <a:t>NASA</a:t>
            </a:r>
            <a:r>
              <a:rPr sz="1700" spc="-10" dirty="0">
                <a:latin typeface="Microsoft Sans Serif"/>
                <a:cs typeface="Microsoft Sans Serif"/>
              </a:rPr>
              <a:t> (CRS)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8500" algn="l"/>
              </a:tabLst>
            </a:pPr>
            <a:r>
              <a:rPr sz="1700" spc="-100" dirty="0">
                <a:latin typeface="Microsoft Sans Serif"/>
                <a:cs typeface="Microsoft Sans Serif"/>
              </a:rPr>
              <a:t>The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60" dirty="0">
                <a:latin typeface="Microsoft Sans Serif"/>
                <a:cs typeface="Microsoft Sans Serif"/>
              </a:rPr>
              <a:t>average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85" dirty="0">
                <a:latin typeface="Microsoft Sans Serif"/>
                <a:cs typeface="Microsoft Sans Serif"/>
              </a:rPr>
              <a:t> </a:t>
            </a:r>
            <a:r>
              <a:rPr sz="1700" spc="-90" dirty="0">
                <a:latin typeface="Microsoft Sans Serif"/>
                <a:cs typeface="Microsoft Sans Serif"/>
              </a:rPr>
              <a:t>mass</a:t>
            </a:r>
            <a:r>
              <a:rPr sz="1700" spc="-20" dirty="0">
                <a:latin typeface="Microsoft Sans Serif"/>
                <a:cs typeface="Microsoft Sans Serif"/>
              </a:rPr>
              <a:t> carried</a:t>
            </a:r>
            <a:r>
              <a:rPr sz="1700" spc="-3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by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8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version</a:t>
            </a:r>
            <a:r>
              <a:rPr sz="1700" spc="-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F9</a:t>
            </a:r>
            <a:r>
              <a:rPr sz="1700" spc="-20" dirty="0">
                <a:latin typeface="Microsoft Sans Serif"/>
                <a:cs typeface="Microsoft Sans Serif"/>
              </a:rPr>
              <a:t> v1.1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700" spc="-100" dirty="0">
                <a:latin typeface="Microsoft Sans Serif"/>
                <a:cs typeface="Microsoft Sans Serif"/>
              </a:rPr>
              <a:t>The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total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number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of</a:t>
            </a:r>
            <a:r>
              <a:rPr sz="1700" spc="-5" dirty="0">
                <a:latin typeface="Microsoft Sans Serif"/>
                <a:cs typeface="Microsoft Sans Serif"/>
              </a:rPr>
              <a:t> </a:t>
            </a:r>
            <a:r>
              <a:rPr sz="1700" spc="-65" dirty="0">
                <a:latin typeface="Microsoft Sans Serif"/>
                <a:cs typeface="Microsoft Sans Serif"/>
              </a:rPr>
              <a:t>successful </a:t>
            </a:r>
            <a:r>
              <a:rPr sz="1700" spc="-10" dirty="0">
                <a:latin typeface="Microsoft Sans Serif"/>
                <a:cs typeface="Microsoft Sans Serif"/>
              </a:rPr>
              <a:t>and failure</a:t>
            </a:r>
            <a:r>
              <a:rPr sz="1700" spc="1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mission </a:t>
            </a:r>
            <a:r>
              <a:rPr sz="1700" spc="-10" dirty="0">
                <a:latin typeface="Microsoft Sans Serif"/>
                <a:cs typeface="Microsoft Sans Serif"/>
              </a:rPr>
              <a:t>outcomes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8500" algn="l"/>
              </a:tabLst>
            </a:pPr>
            <a:r>
              <a:rPr sz="1700" spc="-100" dirty="0">
                <a:latin typeface="Microsoft Sans Serif"/>
                <a:cs typeface="Microsoft Sans Serif"/>
              </a:rPr>
              <a:t>The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failed</a:t>
            </a:r>
            <a:r>
              <a:rPr sz="1700" spc="-10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landing</a:t>
            </a:r>
            <a:r>
              <a:rPr sz="1700" spc="-7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outcomes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drone</a:t>
            </a:r>
            <a:r>
              <a:rPr sz="1700" spc="-6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ship,</a:t>
            </a:r>
            <a:r>
              <a:rPr sz="1700" spc="-4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their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version</a:t>
            </a:r>
            <a:r>
              <a:rPr sz="1700" spc="-8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and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site</a:t>
            </a:r>
            <a:r>
              <a:rPr sz="1700" spc="-2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names.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36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254" dirty="0"/>
              <a:t>EDA</a:t>
            </a:r>
            <a:r>
              <a:rPr sz="3700" spc="125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345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525841"/>
            <a:ext cx="10271125" cy="414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143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0518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146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Are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near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railways,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highways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800" dirty="0">
                <a:latin typeface="Microsoft Sans Serif"/>
                <a:cs typeface="Microsoft Sans Serif"/>
              </a:rPr>
              <a:t>Do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keep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distance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away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36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Build</a:t>
            </a:r>
            <a:r>
              <a:rPr sz="3700" spc="-70" dirty="0"/>
              <a:t> </a:t>
            </a:r>
            <a:r>
              <a:rPr sz="3700" dirty="0"/>
              <a:t>an</a:t>
            </a:r>
            <a:r>
              <a:rPr sz="3700" spc="-70" dirty="0"/>
              <a:t> </a:t>
            </a:r>
            <a:r>
              <a:rPr sz="3700" spc="-60" dirty="0"/>
              <a:t>Interactive</a:t>
            </a:r>
            <a:r>
              <a:rPr sz="3700" spc="-140" dirty="0"/>
              <a:t> </a:t>
            </a:r>
            <a:r>
              <a:rPr sz="3700" spc="-55" dirty="0"/>
              <a:t>Map</a:t>
            </a:r>
            <a:r>
              <a:rPr sz="3700" spc="-135" dirty="0"/>
              <a:t> </a:t>
            </a:r>
            <a:r>
              <a:rPr sz="3700" dirty="0"/>
              <a:t>with</a:t>
            </a:r>
            <a:r>
              <a:rPr sz="3700" spc="-80" dirty="0"/>
              <a:t> </a:t>
            </a:r>
            <a:r>
              <a:rPr sz="3700" spc="-5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14" y="1667267"/>
            <a:ext cx="9512300" cy="1901189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467"/>
            <a:ext cx="7163434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Build</a:t>
            </a:r>
            <a:r>
              <a:rPr sz="3700" spc="-65" dirty="0"/>
              <a:t> </a:t>
            </a:r>
            <a:r>
              <a:rPr sz="3700" dirty="0"/>
              <a:t>a</a:t>
            </a:r>
            <a:r>
              <a:rPr sz="3700" spc="-75" dirty="0"/>
              <a:t> </a:t>
            </a:r>
            <a:r>
              <a:rPr sz="3700" spc="-80" dirty="0"/>
              <a:t>Dashboard</a:t>
            </a:r>
            <a:r>
              <a:rPr sz="3700" spc="-95" dirty="0"/>
              <a:t> </a:t>
            </a:r>
            <a:r>
              <a:rPr sz="3700" dirty="0"/>
              <a:t>with</a:t>
            </a:r>
            <a:r>
              <a:rPr sz="3700" spc="-105" dirty="0"/>
              <a:t> </a:t>
            </a:r>
            <a:r>
              <a:rPr sz="3700" dirty="0"/>
              <a:t>Plotly</a:t>
            </a:r>
            <a:r>
              <a:rPr sz="3700" spc="-50" dirty="0"/>
              <a:t> </a:t>
            </a:r>
            <a:r>
              <a:rPr sz="3700" spc="-10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4928"/>
            <a:ext cx="9438005" cy="290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>
              <a:latin typeface="Microsoft Sans Serif"/>
              <a:cs typeface="Microsoft Sans Serif"/>
            </a:endParaRPr>
          </a:p>
          <a:p>
            <a:pPr marL="241300" marR="187388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55" dirty="0"/>
              <a:t>Predictive</a:t>
            </a:r>
            <a:r>
              <a:rPr sz="3700" spc="-130" dirty="0"/>
              <a:t> </a:t>
            </a:r>
            <a:r>
              <a:rPr sz="3700" spc="-100" dirty="0"/>
              <a:t>Analysis</a:t>
            </a:r>
            <a:r>
              <a:rPr sz="3700" spc="-145" dirty="0"/>
              <a:t> </a:t>
            </a:r>
            <a:r>
              <a:rPr sz="3700" spc="-110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432" y="1648650"/>
            <a:ext cx="5124450" cy="156591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146494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14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658" y="6086157"/>
            <a:ext cx="26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244" y="2076513"/>
            <a:ext cx="104101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603059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Flight</a:t>
            </a:r>
            <a:r>
              <a:rPr sz="3700" spc="-105" dirty="0"/>
              <a:t> </a:t>
            </a:r>
            <a:r>
              <a:rPr sz="3700" spc="-80" dirty="0"/>
              <a:t>Number</a:t>
            </a:r>
            <a:r>
              <a:rPr sz="3700" spc="-140" dirty="0"/>
              <a:t> </a:t>
            </a:r>
            <a:r>
              <a:rPr sz="3700" spc="-60" dirty="0"/>
              <a:t>vs.</a:t>
            </a:r>
            <a:r>
              <a:rPr sz="3700" spc="-90" dirty="0"/>
              <a:t> </a:t>
            </a:r>
            <a:r>
              <a:rPr sz="3700" spc="-135" dirty="0"/>
              <a:t>Launch</a:t>
            </a:r>
            <a:r>
              <a:rPr sz="3700" spc="-110" dirty="0"/>
              <a:t> </a:t>
            </a:r>
            <a:r>
              <a:rPr sz="3700" spc="-7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2956560"/>
            <a:ext cx="96774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057" y="1371282"/>
            <a:ext cx="2028189" cy="95059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440"/>
              </a:lnSpc>
              <a:spcBef>
                <a:spcPts val="550"/>
              </a:spcBef>
            </a:pPr>
            <a:r>
              <a:rPr sz="3200" spc="-95" dirty="0"/>
              <a:t>Payload</a:t>
            </a:r>
            <a:r>
              <a:rPr sz="3200" spc="-85" dirty="0"/>
              <a:t> </a:t>
            </a:r>
            <a:r>
              <a:rPr sz="3200" spc="-25" dirty="0"/>
              <a:t>vs. </a:t>
            </a:r>
            <a:r>
              <a:rPr sz="3200" spc="-100" dirty="0"/>
              <a:t>Launch </a:t>
            </a:r>
            <a:r>
              <a:rPr sz="3200" spc="-114" dirty="0"/>
              <a:t>Site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296005" y="745934"/>
            <a:ext cx="86360" cy="5452745"/>
            <a:chOff x="4296005" y="745934"/>
            <a:chExt cx="86360" cy="5452745"/>
          </a:xfrm>
        </p:grpSpPr>
        <p:sp>
          <p:nvSpPr>
            <p:cNvPr id="4" name="object 4"/>
            <p:cNvSpPr/>
            <p:nvPr/>
          </p:nvSpPr>
          <p:spPr>
            <a:xfrm>
              <a:off x="4309381" y="766445"/>
              <a:ext cx="51435" cy="5410835"/>
            </a:xfrm>
            <a:custGeom>
              <a:avLst/>
              <a:gdLst/>
              <a:ahLst/>
              <a:cxnLst/>
              <a:rect l="l" t="t" r="r" b="b"/>
              <a:pathLst>
                <a:path w="51435" h="5410835">
                  <a:moveTo>
                    <a:pt x="25382" y="0"/>
                  </a:moveTo>
                  <a:lnTo>
                    <a:pt x="21699" y="380"/>
                  </a:lnTo>
                  <a:lnTo>
                    <a:pt x="13698" y="634"/>
                  </a:lnTo>
                  <a:lnTo>
                    <a:pt x="17237" y="70714"/>
                  </a:lnTo>
                  <a:lnTo>
                    <a:pt x="19256" y="136905"/>
                  </a:lnTo>
                  <a:lnTo>
                    <a:pt x="19998" y="199491"/>
                  </a:lnTo>
                  <a:lnTo>
                    <a:pt x="19707" y="258755"/>
                  </a:lnTo>
                  <a:lnTo>
                    <a:pt x="18627" y="314980"/>
                  </a:lnTo>
                  <a:lnTo>
                    <a:pt x="17003" y="368451"/>
                  </a:lnTo>
                  <a:lnTo>
                    <a:pt x="11305" y="515162"/>
                  </a:lnTo>
                  <a:lnTo>
                    <a:pt x="9943" y="560443"/>
                  </a:lnTo>
                  <a:lnTo>
                    <a:pt x="9258" y="604386"/>
                  </a:lnTo>
                  <a:lnTo>
                    <a:pt x="9492" y="647273"/>
                  </a:lnTo>
                  <a:lnTo>
                    <a:pt x="10891" y="689387"/>
                  </a:lnTo>
                  <a:lnTo>
                    <a:pt x="13698" y="731012"/>
                  </a:lnTo>
                  <a:lnTo>
                    <a:pt x="17235" y="777252"/>
                  </a:lnTo>
                  <a:lnTo>
                    <a:pt x="20122" y="826306"/>
                  </a:lnTo>
                  <a:lnTo>
                    <a:pt x="22375" y="877669"/>
                  </a:lnTo>
                  <a:lnTo>
                    <a:pt x="24011" y="930837"/>
                  </a:lnTo>
                  <a:lnTo>
                    <a:pt x="25046" y="985304"/>
                  </a:lnTo>
                  <a:lnTo>
                    <a:pt x="25497" y="1040567"/>
                  </a:lnTo>
                  <a:lnTo>
                    <a:pt x="25380" y="1096121"/>
                  </a:lnTo>
                  <a:lnTo>
                    <a:pt x="24713" y="1151461"/>
                  </a:lnTo>
                  <a:lnTo>
                    <a:pt x="23512" y="1206082"/>
                  </a:lnTo>
                  <a:lnTo>
                    <a:pt x="21793" y="1259479"/>
                  </a:lnTo>
                  <a:lnTo>
                    <a:pt x="19573" y="1311149"/>
                  </a:lnTo>
                  <a:lnTo>
                    <a:pt x="16869" y="1360587"/>
                  </a:lnTo>
                  <a:lnTo>
                    <a:pt x="10005" y="1459459"/>
                  </a:lnTo>
                  <a:lnTo>
                    <a:pt x="6979" y="1509645"/>
                  </a:lnTo>
                  <a:lnTo>
                    <a:pt x="4643" y="1558471"/>
                  </a:lnTo>
                  <a:lnTo>
                    <a:pt x="3022" y="1606564"/>
                  </a:lnTo>
                  <a:lnTo>
                    <a:pt x="2139" y="1654551"/>
                  </a:lnTo>
                  <a:lnTo>
                    <a:pt x="2019" y="1703060"/>
                  </a:lnTo>
                  <a:lnTo>
                    <a:pt x="2685" y="1752716"/>
                  </a:lnTo>
                  <a:lnTo>
                    <a:pt x="4162" y="1804147"/>
                  </a:lnTo>
                  <a:lnTo>
                    <a:pt x="6474" y="1857980"/>
                  </a:lnTo>
                  <a:lnTo>
                    <a:pt x="9644" y="1914841"/>
                  </a:lnTo>
                  <a:lnTo>
                    <a:pt x="13698" y="1975357"/>
                  </a:lnTo>
                  <a:lnTo>
                    <a:pt x="16001" y="2018508"/>
                  </a:lnTo>
                  <a:lnTo>
                    <a:pt x="16880" y="2062010"/>
                  </a:lnTo>
                  <a:lnTo>
                    <a:pt x="16574" y="2105956"/>
                  </a:lnTo>
                  <a:lnTo>
                    <a:pt x="15323" y="2150439"/>
                  </a:lnTo>
                  <a:lnTo>
                    <a:pt x="13365" y="2195552"/>
                  </a:lnTo>
                  <a:lnTo>
                    <a:pt x="5649" y="2335593"/>
                  </a:lnTo>
                  <a:lnTo>
                    <a:pt x="3261" y="2384150"/>
                  </a:lnTo>
                  <a:lnTo>
                    <a:pt x="1364" y="2433800"/>
                  </a:lnTo>
                  <a:lnTo>
                    <a:pt x="197" y="2484636"/>
                  </a:lnTo>
                  <a:lnTo>
                    <a:pt x="0" y="2536749"/>
                  </a:lnTo>
                  <a:lnTo>
                    <a:pt x="1012" y="2590233"/>
                  </a:lnTo>
                  <a:lnTo>
                    <a:pt x="3472" y="2645181"/>
                  </a:lnTo>
                  <a:lnTo>
                    <a:pt x="7621" y="2701684"/>
                  </a:lnTo>
                  <a:lnTo>
                    <a:pt x="19626" y="2817594"/>
                  </a:lnTo>
                  <a:lnTo>
                    <a:pt x="23371" y="2873018"/>
                  </a:lnTo>
                  <a:lnTo>
                    <a:pt x="25230" y="2926360"/>
                  </a:lnTo>
                  <a:lnTo>
                    <a:pt x="25503" y="2977870"/>
                  </a:lnTo>
                  <a:lnTo>
                    <a:pt x="24487" y="3027798"/>
                  </a:lnTo>
                  <a:lnTo>
                    <a:pt x="22482" y="3076396"/>
                  </a:lnTo>
                  <a:lnTo>
                    <a:pt x="19786" y="3123914"/>
                  </a:lnTo>
                  <a:lnTo>
                    <a:pt x="10539" y="3262492"/>
                  </a:lnTo>
                  <a:lnTo>
                    <a:pt x="8065" y="3308195"/>
                  </a:lnTo>
                  <a:lnTo>
                    <a:pt x="6393" y="3354071"/>
                  </a:lnTo>
                  <a:lnTo>
                    <a:pt x="5822" y="3400371"/>
                  </a:lnTo>
                  <a:lnTo>
                    <a:pt x="6650" y="3447344"/>
                  </a:lnTo>
                  <a:lnTo>
                    <a:pt x="9176" y="3495242"/>
                  </a:lnTo>
                  <a:lnTo>
                    <a:pt x="19248" y="3602576"/>
                  </a:lnTo>
                  <a:lnTo>
                    <a:pt x="22343" y="3655555"/>
                  </a:lnTo>
                  <a:lnTo>
                    <a:pt x="23400" y="3704219"/>
                  </a:lnTo>
                  <a:lnTo>
                    <a:pt x="22837" y="3749538"/>
                  </a:lnTo>
                  <a:lnTo>
                    <a:pt x="21071" y="3792478"/>
                  </a:lnTo>
                  <a:lnTo>
                    <a:pt x="18519" y="3834007"/>
                  </a:lnTo>
                  <a:lnTo>
                    <a:pt x="12726" y="3916703"/>
                  </a:lnTo>
                  <a:lnTo>
                    <a:pt x="10320" y="3959805"/>
                  </a:lnTo>
                  <a:lnTo>
                    <a:pt x="8797" y="4005367"/>
                  </a:lnTo>
                  <a:lnTo>
                    <a:pt x="8574" y="4054357"/>
                  </a:lnTo>
                  <a:lnTo>
                    <a:pt x="10068" y="4107741"/>
                  </a:lnTo>
                  <a:lnTo>
                    <a:pt x="17681" y="4227764"/>
                  </a:lnTo>
                  <a:lnTo>
                    <a:pt x="20119" y="4287997"/>
                  </a:lnTo>
                  <a:lnTo>
                    <a:pt x="21252" y="4347051"/>
                  </a:lnTo>
                  <a:lnTo>
                    <a:pt x="21320" y="4404790"/>
                  </a:lnTo>
                  <a:lnTo>
                    <a:pt x="20565" y="4461077"/>
                  </a:lnTo>
                  <a:lnTo>
                    <a:pt x="19226" y="4515776"/>
                  </a:lnTo>
                  <a:lnTo>
                    <a:pt x="14110" y="4668984"/>
                  </a:lnTo>
                  <a:lnTo>
                    <a:pt x="12839" y="4715970"/>
                  </a:lnTo>
                  <a:lnTo>
                    <a:pt x="12187" y="4760685"/>
                  </a:lnTo>
                  <a:lnTo>
                    <a:pt x="12393" y="4802995"/>
                  </a:lnTo>
                  <a:lnTo>
                    <a:pt x="15006" y="4887986"/>
                  </a:lnTo>
                  <a:lnTo>
                    <a:pt x="14666" y="4933081"/>
                  </a:lnTo>
                  <a:lnTo>
                    <a:pt x="13141" y="4978520"/>
                  </a:lnTo>
                  <a:lnTo>
                    <a:pt x="8382" y="5072308"/>
                  </a:lnTo>
                  <a:lnTo>
                    <a:pt x="6072" y="5121599"/>
                  </a:lnTo>
                  <a:lnTo>
                    <a:pt x="4424" y="5173114"/>
                  </a:lnTo>
                  <a:lnTo>
                    <a:pt x="3901" y="5227325"/>
                  </a:lnTo>
                  <a:lnTo>
                    <a:pt x="4964" y="5284702"/>
                  </a:lnTo>
                  <a:lnTo>
                    <a:pt x="8076" y="5345715"/>
                  </a:lnTo>
                  <a:lnTo>
                    <a:pt x="13698" y="5410834"/>
                  </a:lnTo>
                  <a:lnTo>
                    <a:pt x="20175" y="5410111"/>
                  </a:lnTo>
                  <a:lnTo>
                    <a:pt x="28049" y="5410149"/>
                  </a:lnTo>
                  <a:lnTo>
                    <a:pt x="34018" y="5410834"/>
                  </a:lnTo>
                  <a:lnTo>
                    <a:pt x="32685" y="5366139"/>
                  </a:lnTo>
                  <a:lnTo>
                    <a:pt x="31860" y="5319141"/>
                  </a:lnTo>
                  <a:lnTo>
                    <a:pt x="31478" y="5270163"/>
                  </a:lnTo>
                  <a:lnTo>
                    <a:pt x="31471" y="5219531"/>
                  </a:lnTo>
                  <a:lnTo>
                    <a:pt x="32324" y="5114594"/>
                  </a:lnTo>
                  <a:lnTo>
                    <a:pt x="36432" y="4845946"/>
                  </a:lnTo>
                  <a:lnTo>
                    <a:pt x="37483" y="4742762"/>
                  </a:lnTo>
                  <a:lnTo>
                    <a:pt x="37618" y="4693381"/>
                  </a:lnTo>
                  <a:lnTo>
                    <a:pt x="37404" y="4645906"/>
                  </a:lnTo>
                  <a:lnTo>
                    <a:pt x="36777" y="4600660"/>
                  </a:lnTo>
                  <a:lnTo>
                    <a:pt x="35670" y="4557967"/>
                  </a:lnTo>
                  <a:lnTo>
                    <a:pt x="34018" y="4518152"/>
                  </a:lnTo>
                  <a:lnTo>
                    <a:pt x="31670" y="4469684"/>
                  </a:lnTo>
                  <a:lnTo>
                    <a:pt x="29974" y="4428990"/>
                  </a:lnTo>
                  <a:lnTo>
                    <a:pt x="28857" y="4394165"/>
                  </a:lnTo>
                  <a:lnTo>
                    <a:pt x="28249" y="4363307"/>
                  </a:lnTo>
                  <a:lnTo>
                    <a:pt x="28080" y="4334513"/>
                  </a:lnTo>
                  <a:lnTo>
                    <a:pt x="28278" y="4305879"/>
                  </a:lnTo>
                  <a:lnTo>
                    <a:pt x="31333" y="4154889"/>
                  </a:lnTo>
                  <a:lnTo>
                    <a:pt x="33227" y="4030877"/>
                  </a:lnTo>
                  <a:lnTo>
                    <a:pt x="34018" y="3950080"/>
                  </a:lnTo>
                  <a:lnTo>
                    <a:pt x="34249" y="3881697"/>
                  </a:lnTo>
                  <a:lnTo>
                    <a:pt x="33882" y="3819105"/>
                  </a:lnTo>
                  <a:lnTo>
                    <a:pt x="33038" y="3761617"/>
                  </a:lnTo>
                  <a:lnTo>
                    <a:pt x="31839" y="3708544"/>
                  </a:lnTo>
                  <a:lnTo>
                    <a:pt x="30406" y="3659199"/>
                  </a:lnTo>
                  <a:lnTo>
                    <a:pt x="24770" y="3485330"/>
                  </a:lnTo>
                  <a:lnTo>
                    <a:pt x="23994" y="3444299"/>
                  </a:lnTo>
                  <a:lnTo>
                    <a:pt x="23714" y="3402867"/>
                  </a:lnTo>
                  <a:lnTo>
                    <a:pt x="24052" y="3360346"/>
                  </a:lnTo>
                  <a:lnTo>
                    <a:pt x="25130" y="3316047"/>
                  </a:lnTo>
                  <a:lnTo>
                    <a:pt x="27069" y="3269282"/>
                  </a:lnTo>
                  <a:lnTo>
                    <a:pt x="29991" y="3219363"/>
                  </a:lnTo>
                  <a:lnTo>
                    <a:pt x="39608" y="3094070"/>
                  </a:lnTo>
                  <a:lnTo>
                    <a:pt x="44081" y="3028163"/>
                  </a:lnTo>
                  <a:lnTo>
                    <a:pt x="47466" y="2967267"/>
                  </a:lnTo>
                  <a:lnTo>
                    <a:pt x="49794" y="2910769"/>
                  </a:lnTo>
                  <a:lnTo>
                    <a:pt x="51095" y="2858054"/>
                  </a:lnTo>
                  <a:lnTo>
                    <a:pt x="51401" y="2808509"/>
                  </a:lnTo>
                  <a:lnTo>
                    <a:pt x="50740" y="2761520"/>
                  </a:lnTo>
                  <a:lnTo>
                    <a:pt x="49145" y="2716473"/>
                  </a:lnTo>
                  <a:lnTo>
                    <a:pt x="46644" y="2672754"/>
                  </a:lnTo>
                  <a:lnTo>
                    <a:pt x="43269" y="2629750"/>
                  </a:lnTo>
                  <a:lnTo>
                    <a:pt x="39050" y="2586846"/>
                  </a:lnTo>
                  <a:lnTo>
                    <a:pt x="34018" y="2543429"/>
                  </a:lnTo>
                  <a:lnTo>
                    <a:pt x="29664" y="2501168"/>
                  </a:lnTo>
                  <a:lnTo>
                    <a:pt x="27235" y="2461314"/>
                  </a:lnTo>
                  <a:lnTo>
                    <a:pt x="26392" y="2422622"/>
                  </a:lnTo>
                  <a:lnTo>
                    <a:pt x="26793" y="2383846"/>
                  </a:lnTo>
                  <a:lnTo>
                    <a:pt x="28099" y="2343742"/>
                  </a:lnTo>
                  <a:lnTo>
                    <a:pt x="32065" y="2254570"/>
                  </a:lnTo>
                  <a:lnTo>
                    <a:pt x="34046" y="2203012"/>
                  </a:lnTo>
                  <a:lnTo>
                    <a:pt x="35571" y="2145147"/>
                  </a:lnTo>
                  <a:lnTo>
                    <a:pt x="36302" y="2079729"/>
                  </a:lnTo>
                  <a:lnTo>
                    <a:pt x="35897" y="2005513"/>
                  </a:lnTo>
                  <a:lnTo>
                    <a:pt x="32214" y="1850058"/>
                  </a:lnTo>
                  <a:lnTo>
                    <a:pt x="31106" y="1780187"/>
                  </a:lnTo>
                  <a:lnTo>
                    <a:pt x="30592" y="1711958"/>
                  </a:lnTo>
                  <a:lnTo>
                    <a:pt x="30570" y="1645691"/>
                  </a:lnTo>
                  <a:lnTo>
                    <a:pt x="30941" y="1581700"/>
                  </a:lnTo>
                  <a:lnTo>
                    <a:pt x="31604" y="1520303"/>
                  </a:lnTo>
                  <a:lnTo>
                    <a:pt x="35751" y="1263328"/>
                  </a:lnTo>
                  <a:lnTo>
                    <a:pt x="36042" y="1224154"/>
                  </a:lnTo>
                  <a:lnTo>
                    <a:pt x="35917" y="1189792"/>
                  </a:lnTo>
                  <a:lnTo>
                    <a:pt x="35276" y="1160561"/>
                  </a:lnTo>
                  <a:lnTo>
                    <a:pt x="34018" y="1136777"/>
                  </a:lnTo>
                  <a:lnTo>
                    <a:pt x="32742" y="1103560"/>
                  </a:lnTo>
                  <a:lnTo>
                    <a:pt x="33323" y="1066682"/>
                  </a:lnTo>
                  <a:lnTo>
                    <a:pt x="35170" y="1025999"/>
                  </a:lnTo>
                  <a:lnTo>
                    <a:pt x="40304" y="932656"/>
                  </a:lnTo>
                  <a:lnTo>
                    <a:pt x="42412" y="879711"/>
                  </a:lnTo>
                  <a:lnTo>
                    <a:pt x="43427" y="822396"/>
                  </a:lnTo>
                  <a:lnTo>
                    <a:pt x="42759" y="760568"/>
                  </a:lnTo>
                  <a:lnTo>
                    <a:pt x="39820" y="694086"/>
                  </a:lnTo>
                  <a:lnTo>
                    <a:pt x="34018" y="622807"/>
                  </a:lnTo>
                  <a:lnTo>
                    <a:pt x="28920" y="564387"/>
                  </a:lnTo>
                  <a:lnTo>
                    <a:pt x="25798" y="511192"/>
                  </a:lnTo>
                  <a:lnTo>
                    <a:pt x="24338" y="462014"/>
                  </a:lnTo>
                  <a:lnTo>
                    <a:pt x="24225" y="415642"/>
                  </a:lnTo>
                  <a:lnTo>
                    <a:pt x="25143" y="370869"/>
                  </a:lnTo>
                  <a:lnTo>
                    <a:pt x="26779" y="326485"/>
                  </a:lnTo>
                  <a:lnTo>
                    <a:pt x="30941" y="234046"/>
                  </a:lnTo>
                  <a:lnTo>
                    <a:pt x="32839" y="183574"/>
                  </a:lnTo>
                  <a:lnTo>
                    <a:pt x="34194" y="128654"/>
                  </a:lnTo>
                  <a:lnTo>
                    <a:pt x="34692" y="68077"/>
                  </a:lnTo>
                  <a:lnTo>
                    <a:pt x="34018" y="634"/>
                  </a:lnTo>
                  <a:lnTo>
                    <a:pt x="2538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6642" y="766572"/>
              <a:ext cx="45085" cy="5411470"/>
            </a:xfrm>
            <a:custGeom>
              <a:avLst/>
              <a:gdLst/>
              <a:ahLst/>
              <a:cxnLst/>
              <a:rect l="l" t="t" r="r" b="b"/>
              <a:pathLst>
                <a:path w="45085" h="5411470">
                  <a:moveTo>
                    <a:pt x="26757" y="507"/>
                  </a:moveTo>
                  <a:lnTo>
                    <a:pt x="31861" y="44885"/>
                  </a:lnTo>
                  <a:lnTo>
                    <a:pt x="35835" y="89371"/>
                  </a:lnTo>
                  <a:lnTo>
                    <a:pt x="38717" y="134414"/>
                  </a:lnTo>
                  <a:lnTo>
                    <a:pt x="40543" y="180461"/>
                  </a:lnTo>
                  <a:lnTo>
                    <a:pt x="41347" y="227961"/>
                  </a:lnTo>
                  <a:lnTo>
                    <a:pt x="41167" y="277363"/>
                  </a:lnTo>
                  <a:lnTo>
                    <a:pt x="40038" y="329114"/>
                  </a:lnTo>
                  <a:lnTo>
                    <a:pt x="37996" y="383662"/>
                  </a:lnTo>
                  <a:lnTo>
                    <a:pt x="35078" y="441457"/>
                  </a:lnTo>
                  <a:lnTo>
                    <a:pt x="31320" y="502947"/>
                  </a:lnTo>
                  <a:lnTo>
                    <a:pt x="26757" y="568578"/>
                  </a:lnTo>
                  <a:lnTo>
                    <a:pt x="23517" y="621140"/>
                  </a:lnTo>
                  <a:lnTo>
                    <a:pt x="21465" y="672405"/>
                  </a:lnTo>
                  <a:lnTo>
                    <a:pt x="20429" y="722682"/>
                  </a:lnTo>
                  <a:lnTo>
                    <a:pt x="20236" y="772281"/>
                  </a:lnTo>
                  <a:lnTo>
                    <a:pt x="20715" y="821511"/>
                  </a:lnTo>
                  <a:lnTo>
                    <a:pt x="21692" y="870680"/>
                  </a:lnTo>
                  <a:lnTo>
                    <a:pt x="22994" y="920099"/>
                  </a:lnTo>
                  <a:lnTo>
                    <a:pt x="24451" y="970075"/>
                  </a:lnTo>
                  <a:lnTo>
                    <a:pt x="25888" y="1020918"/>
                  </a:lnTo>
                  <a:lnTo>
                    <a:pt x="27134" y="1072937"/>
                  </a:lnTo>
                  <a:lnTo>
                    <a:pt x="28017" y="1126441"/>
                  </a:lnTo>
                  <a:lnTo>
                    <a:pt x="28363" y="1181740"/>
                  </a:lnTo>
                  <a:lnTo>
                    <a:pt x="28000" y="1239141"/>
                  </a:lnTo>
                  <a:lnTo>
                    <a:pt x="26757" y="1298955"/>
                  </a:lnTo>
                  <a:lnTo>
                    <a:pt x="25120" y="1365600"/>
                  </a:lnTo>
                  <a:lnTo>
                    <a:pt x="24190" y="1424021"/>
                  </a:lnTo>
                  <a:lnTo>
                    <a:pt x="23846" y="1475876"/>
                  </a:lnTo>
                  <a:lnTo>
                    <a:pt x="23963" y="1522828"/>
                  </a:lnTo>
                  <a:lnTo>
                    <a:pt x="24418" y="1566536"/>
                  </a:lnTo>
                  <a:lnTo>
                    <a:pt x="25090" y="1608661"/>
                  </a:lnTo>
                  <a:lnTo>
                    <a:pt x="25854" y="1650862"/>
                  </a:lnTo>
                  <a:lnTo>
                    <a:pt x="26587" y="1694800"/>
                  </a:lnTo>
                  <a:lnTo>
                    <a:pt x="27167" y="1742136"/>
                  </a:lnTo>
                  <a:lnTo>
                    <a:pt x="27471" y="1794529"/>
                  </a:lnTo>
                  <a:lnTo>
                    <a:pt x="27375" y="1853640"/>
                  </a:lnTo>
                  <a:lnTo>
                    <a:pt x="26757" y="1921128"/>
                  </a:lnTo>
                  <a:lnTo>
                    <a:pt x="26407" y="1996679"/>
                  </a:lnTo>
                  <a:lnTo>
                    <a:pt x="27143" y="2066046"/>
                  </a:lnTo>
                  <a:lnTo>
                    <a:pt x="28625" y="2129698"/>
                  </a:lnTo>
                  <a:lnTo>
                    <a:pt x="30516" y="2188101"/>
                  </a:lnTo>
                  <a:lnTo>
                    <a:pt x="32476" y="2241722"/>
                  </a:lnTo>
                  <a:lnTo>
                    <a:pt x="34168" y="2291029"/>
                  </a:lnTo>
                  <a:lnTo>
                    <a:pt x="35253" y="2336489"/>
                  </a:lnTo>
                  <a:lnTo>
                    <a:pt x="35392" y="2378569"/>
                  </a:lnTo>
                  <a:lnTo>
                    <a:pt x="34248" y="2417736"/>
                  </a:lnTo>
                  <a:lnTo>
                    <a:pt x="31483" y="2454457"/>
                  </a:lnTo>
                  <a:lnTo>
                    <a:pt x="26757" y="2489200"/>
                  </a:lnTo>
                  <a:lnTo>
                    <a:pt x="23518" y="2517730"/>
                  </a:lnTo>
                  <a:lnTo>
                    <a:pt x="22125" y="2552994"/>
                  </a:lnTo>
                  <a:lnTo>
                    <a:pt x="22258" y="2594103"/>
                  </a:lnTo>
                  <a:lnTo>
                    <a:pt x="23598" y="2640167"/>
                  </a:lnTo>
                  <a:lnTo>
                    <a:pt x="25825" y="2690297"/>
                  </a:lnTo>
                  <a:lnTo>
                    <a:pt x="28622" y="2743604"/>
                  </a:lnTo>
                  <a:lnTo>
                    <a:pt x="31669" y="2799198"/>
                  </a:lnTo>
                  <a:lnTo>
                    <a:pt x="34646" y="2856190"/>
                  </a:lnTo>
                  <a:lnTo>
                    <a:pt x="37236" y="2913691"/>
                  </a:lnTo>
                  <a:lnTo>
                    <a:pt x="39118" y="2970812"/>
                  </a:lnTo>
                  <a:lnTo>
                    <a:pt x="39974" y="3026662"/>
                  </a:lnTo>
                  <a:lnTo>
                    <a:pt x="39485" y="3080353"/>
                  </a:lnTo>
                  <a:lnTo>
                    <a:pt x="37332" y="3130995"/>
                  </a:lnTo>
                  <a:lnTo>
                    <a:pt x="33195" y="3177700"/>
                  </a:lnTo>
                  <a:lnTo>
                    <a:pt x="26757" y="3219577"/>
                  </a:lnTo>
                  <a:lnTo>
                    <a:pt x="18753" y="3265540"/>
                  </a:lnTo>
                  <a:lnTo>
                    <a:pt x="12438" y="3313013"/>
                  </a:lnTo>
                  <a:lnTo>
                    <a:pt x="7715" y="3361858"/>
                  </a:lnTo>
                  <a:lnTo>
                    <a:pt x="4488" y="3411941"/>
                  </a:lnTo>
                  <a:lnTo>
                    <a:pt x="2659" y="3463124"/>
                  </a:lnTo>
                  <a:lnTo>
                    <a:pt x="2131" y="3515272"/>
                  </a:lnTo>
                  <a:lnTo>
                    <a:pt x="2808" y="3568247"/>
                  </a:lnTo>
                  <a:lnTo>
                    <a:pt x="4594" y="3621914"/>
                  </a:lnTo>
                  <a:lnTo>
                    <a:pt x="7391" y="3676136"/>
                  </a:lnTo>
                  <a:lnTo>
                    <a:pt x="11102" y="3730777"/>
                  </a:lnTo>
                  <a:lnTo>
                    <a:pt x="15632" y="3785701"/>
                  </a:lnTo>
                  <a:lnTo>
                    <a:pt x="20882" y="3840771"/>
                  </a:lnTo>
                  <a:lnTo>
                    <a:pt x="26757" y="3895852"/>
                  </a:lnTo>
                  <a:lnTo>
                    <a:pt x="32357" y="3951227"/>
                  </a:lnTo>
                  <a:lnTo>
                    <a:pt x="36875" y="4007085"/>
                  </a:lnTo>
                  <a:lnTo>
                    <a:pt x="40351" y="4063142"/>
                  </a:lnTo>
                  <a:lnTo>
                    <a:pt x="42826" y="4119113"/>
                  </a:lnTo>
                  <a:lnTo>
                    <a:pt x="44341" y="4174714"/>
                  </a:lnTo>
                  <a:lnTo>
                    <a:pt x="44936" y="4229662"/>
                  </a:lnTo>
                  <a:lnTo>
                    <a:pt x="44652" y="4283671"/>
                  </a:lnTo>
                  <a:lnTo>
                    <a:pt x="43530" y="4336459"/>
                  </a:lnTo>
                  <a:lnTo>
                    <a:pt x="41609" y="4387741"/>
                  </a:lnTo>
                  <a:lnTo>
                    <a:pt x="38931" y="4437232"/>
                  </a:lnTo>
                  <a:lnTo>
                    <a:pt x="35535" y="4484650"/>
                  </a:lnTo>
                  <a:lnTo>
                    <a:pt x="31464" y="4529709"/>
                  </a:lnTo>
                  <a:lnTo>
                    <a:pt x="26757" y="4572127"/>
                  </a:lnTo>
                  <a:lnTo>
                    <a:pt x="23430" y="4606014"/>
                  </a:lnTo>
                  <a:lnTo>
                    <a:pt x="21045" y="4644600"/>
                  </a:lnTo>
                  <a:lnTo>
                    <a:pt x="19497" y="4687330"/>
                  </a:lnTo>
                  <a:lnTo>
                    <a:pt x="18679" y="4733651"/>
                  </a:lnTo>
                  <a:lnTo>
                    <a:pt x="18488" y="4783010"/>
                  </a:lnTo>
                  <a:lnTo>
                    <a:pt x="18818" y="4834852"/>
                  </a:lnTo>
                  <a:lnTo>
                    <a:pt x="19564" y="4888624"/>
                  </a:lnTo>
                  <a:lnTo>
                    <a:pt x="20620" y="4943773"/>
                  </a:lnTo>
                  <a:lnTo>
                    <a:pt x="21882" y="4999745"/>
                  </a:lnTo>
                  <a:lnTo>
                    <a:pt x="23245" y="5055986"/>
                  </a:lnTo>
                  <a:lnTo>
                    <a:pt x="24602" y="5111942"/>
                  </a:lnTo>
                  <a:lnTo>
                    <a:pt x="25849" y="5167061"/>
                  </a:lnTo>
                  <a:lnTo>
                    <a:pt x="26882" y="5220788"/>
                  </a:lnTo>
                  <a:lnTo>
                    <a:pt x="27594" y="5272569"/>
                  </a:lnTo>
                  <a:lnTo>
                    <a:pt x="27880" y="5321852"/>
                  </a:lnTo>
                  <a:lnTo>
                    <a:pt x="27636" y="5368083"/>
                  </a:lnTo>
                  <a:lnTo>
                    <a:pt x="26757" y="5410708"/>
                  </a:lnTo>
                  <a:lnTo>
                    <a:pt x="19010" y="5411241"/>
                  </a:lnTo>
                  <a:lnTo>
                    <a:pt x="12533" y="5411444"/>
                  </a:lnTo>
                  <a:lnTo>
                    <a:pt x="6437" y="5410708"/>
                  </a:lnTo>
                  <a:lnTo>
                    <a:pt x="9007" y="5342661"/>
                  </a:lnTo>
                  <a:lnTo>
                    <a:pt x="9966" y="5284869"/>
                  </a:lnTo>
                  <a:lnTo>
                    <a:pt x="9679" y="5235008"/>
                  </a:lnTo>
                  <a:lnTo>
                    <a:pt x="8513" y="5190751"/>
                  </a:lnTo>
                  <a:lnTo>
                    <a:pt x="6832" y="5149775"/>
                  </a:lnTo>
                  <a:lnTo>
                    <a:pt x="5003" y="5109756"/>
                  </a:lnTo>
                  <a:lnTo>
                    <a:pt x="3391" y="5068368"/>
                  </a:lnTo>
                  <a:lnTo>
                    <a:pt x="2363" y="5023286"/>
                  </a:lnTo>
                  <a:lnTo>
                    <a:pt x="2284" y="4972187"/>
                  </a:lnTo>
                  <a:lnTo>
                    <a:pt x="3520" y="4912745"/>
                  </a:lnTo>
                  <a:lnTo>
                    <a:pt x="6437" y="4842637"/>
                  </a:lnTo>
                  <a:lnTo>
                    <a:pt x="10157" y="4763564"/>
                  </a:lnTo>
                  <a:lnTo>
                    <a:pt x="12838" y="4693379"/>
                  </a:lnTo>
                  <a:lnTo>
                    <a:pt x="14558" y="4631055"/>
                  </a:lnTo>
                  <a:lnTo>
                    <a:pt x="15398" y="4575565"/>
                  </a:lnTo>
                  <a:lnTo>
                    <a:pt x="15438" y="4525883"/>
                  </a:lnTo>
                  <a:lnTo>
                    <a:pt x="14758" y="4480982"/>
                  </a:lnTo>
                  <a:lnTo>
                    <a:pt x="13438" y="4439837"/>
                  </a:lnTo>
                  <a:lnTo>
                    <a:pt x="11557" y="4401420"/>
                  </a:lnTo>
                  <a:lnTo>
                    <a:pt x="9197" y="4364706"/>
                  </a:lnTo>
                  <a:lnTo>
                    <a:pt x="6437" y="4328668"/>
                  </a:lnTo>
                  <a:lnTo>
                    <a:pt x="4563" y="4298142"/>
                  </a:lnTo>
                  <a:lnTo>
                    <a:pt x="3111" y="4258945"/>
                  </a:lnTo>
                  <a:lnTo>
                    <a:pt x="2047" y="4212411"/>
                  </a:lnTo>
                  <a:lnTo>
                    <a:pt x="1338" y="4159877"/>
                  </a:lnTo>
                  <a:lnTo>
                    <a:pt x="951" y="4102677"/>
                  </a:lnTo>
                  <a:lnTo>
                    <a:pt x="852" y="4042148"/>
                  </a:lnTo>
                  <a:lnTo>
                    <a:pt x="1007" y="3979624"/>
                  </a:lnTo>
                  <a:lnTo>
                    <a:pt x="1385" y="3916441"/>
                  </a:lnTo>
                  <a:lnTo>
                    <a:pt x="1951" y="3853935"/>
                  </a:lnTo>
                  <a:lnTo>
                    <a:pt x="2671" y="3793440"/>
                  </a:lnTo>
                  <a:lnTo>
                    <a:pt x="3513" y="3736293"/>
                  </a:lnTo>
                  <a:lnTo>
                    <a:pt x="4444" y="3683829"/>
                  </a:lnTo>
                  <a:lnTo>
                    <a:pt x="5430" y="3637383"/>
                  </a:lnTo>
                  <a:lnTo>
                    <a:pt x="6437" y="3598291"/>
                  </a:lnTo>
                  <a:lnTo>
                    <a:pt x="7121" y="3554362"/>
                  </a:lnTo>
                  <a:lnTo>
                    <a:pt x="6803" y="3511101"/>
                  </a:lnTo>
                  <a:lnTo>
                    <a:pt x="5770" y="3467771"/>
                  </a:lnTo>
                  <a:lnTo>
                    <a:pt x="4313" y="3423635"/>
                  </a:lnTo>
                  <a:lnTo>
                    <a:pt x="2718" y="3377956"/>
                  </a:lnTo>
                  <a:lnTo>
                    <a:pt x="1276" y="3329997"/>
                  </a:lnTo>
                  <a:lnTo>
                    <a:pt x="273" y="3279022"/>
                  </a:lnTo>
                  <a:lnTo>
                    <a:pt x="0" y="3224293"/>
                  </a:lnTo>
                  <a:lnTo>
                    <a:pt x="743" y="3165075"/>
                  </a:lnTo>
                  <a:lnTo>
                    <a:pt x="2793" y="3100629"/>
                  </a:lnTo>
                  <a:lnTo>
                    <a:pt x="6437" y="3030220"/>
                  </a:lnTo>
                  <a:lnTo>
                    <a:pt x="9366" y="2974530"/>
                  </a:lnTo>
                  <a:lnTo>
                    <a:pt x="11142" y="2922634"/>
                  </a:lnTo>
                  <a:lnTo>
                    <a:pt x="11940" y="2873719"/>
                  </a:lnTo>
                  <a:lnTo>
                    <a:pt x="11935" y="2826972"/>
                  </a:lnTo>
                  <a:lnTo>
                    <a:pt x="11304" y="2781580"/>
                  </a:lnTo>
                  <a:lnTo>
                    <a:pt x="10222" y="2736728"/>
                  </a:lnTo>
                  <a:lnTo>
                    <a:pt x="8866" y="2691606"/>
                  </a:lnTo>
                  <a:lnTo>
                    <a:pt x="7410" y="2645398"/>
                  </a:lnTo>
                  <a:lnTo>
                    <a:pt x="6031" y="2597293"/>
                  </a:lnTo>
                  <a:lnTo>
                    <a:pt x="4904" y="2546477"/>
                  </a:lnTo>
                  <a:lnTo>
                    <a:pt x="4205" y="2492137"/>
                  </a:lnTo>
                  <a:lnTo>
                    <a:pt x="4111" y="2433460"/>
                  </a:lnTo>
                  <a:lnTo>
                    <a:pt x="4796" y="2369633"/>
                  </a:lnTo>
                  <a:lnTo>
                    <a:pt x="6437" y="2299842"/>
                  </a:lnTo>
                  <a:lnTo>
                    <a:pt x="8058" y="2234025"/>
                  </a:lnTo>
                  <a:lnTo>
                    <a:pt x="8937" y="2172548"/>
                  </a:lnTo>
                  <a:lnTo>
                    <a:pt x="9192" y="2114856"/>
                  </a:lnTo>
                  <a:lnTo>
                    <a:pt x="8940" y="2060393"/>
                  </a:lnTo>
                  <a:lnTo>
                    <a:pt x="8299" y="2008603"/>
                  </a:lnTo>
                  <a:lnTo>
                    <a:pt x="7388" y="1958930"/>
                  </a:lnTo>
                  <a:lnTo>
                    <a:pt x="6323" y="1910817"/>
                  </a:lnTo>
                  <a:lnTo>
                    <a:pt x="5223" y="1863708"/>
                  </a:lnTo>
                  <a:lnTo>
                    <a:pt x="4206" y="1817048"/>
                  </a:lnTo>
                  <a:lnTo>
                    <a:pt x="3389" y="1770281"/>
                  </a:lnTo>
                  <a:lnTo>
                    <a:pt x="2890" y="1722849"/>
                  </a:lnTo>
                  <a:lnTo>
                    <a:pt x="2828" y="1674198"/>
                  </a:lnTo>
                  <a:lnTo>
                    <a:pt x="3320" y="1623770"/>
                  </a:lnTo>
                  <a:lnTo>
                    <a:pt x="4483" y="1571011"/>
                  </a:lnTo>
                  <a:lnTo>
                    <a:pt x="6437" y="1515364"/>
                  </a:lnTo>
                  <a:lnTo>
                    <a:pt x="9444" y="1446223"/>
                  </a:lnTo>
                  <a:lnTo>
                    <a:pt x="12399" y="1381700"/>
                  </a:lnTo>
                  <a:lnTo>
                    <a:pt x="15152" y="1321351"/>
                  </a:lnTo>
                  <a:lnTo>
                    <a:pt x="17556" y="1264736"/>
                  </a:lnTo>
                  <a:lnTo>
                    <a:pt x="19463" y="1211412"/>
                  </a:lnTo>
                  <a:lnTo>
                    <a:pt x="20724" y="1160938"/>
                  </a:lnTo>
                  <a:lnTo>
                    <a:pt x="21192" y="1112872"/>
                  </a:lnTo>
                  <a:lnTo>
                    <a:pt x="20717" y="1066771"/>
                  </a:lnTo>
                  <a:lnTo>
                    <a:pt x="19153" y="1022195"/>
                  </a:lnTo>
                  <a:lnTo>
                    <a:pt x="16350" y="978700"/>
                  </a:lnTo>
                  <a:lnTo>
                    <a:pt x="12161" y="935846"/>
                  </a:lnTo>
                  <a:lnTo>
                    <a:pt x="6437" y="893190"/>
                  </a:lnTo>
                  <a:lnTo>
                    <a:pt x="2928" y="861472"/>
                  </a:lnTo>
                  <a:lnTo>
                    <a:pt x="980" y="823743"/>
                  </a:lnTo>
                  <a:lnTo>
                    <a:pt x="378" y="780737"/>
                  </a:lnTo>
                  <a:lnTo>
                    <a:pt x="905" y="733186"/>
                  </a:lnTo>
                  <a:lnTo>
                    <a:pt x="2347" y="681823"/>
                  </a:lnTo>
                  <a:lnTo>
                    <a:pt x="4489" y="627379"/>
                  </a:lnTo>
                  <a:lnTo>
                    <a:pt x="7116" y="570589"/>
                  </a:lnTo>
                  <a:lnTo>
                    <a:pt x="10012" y="512184"/>
                  </a:lnTo>
                  <a:lnTo>
                    <a:pt x="12961" y="452897"/>
                  </a:lnTo>
                  <a:lnTo>
                    <a:pt x="15750" y="393461"/>
                  </a:lnTo>
                  <a:lnTo>
                    <a:pt x="18162" y="334608"/>
                  </a:lnTo>
                  <a:lnTo>
                    <a:pt x="19983" y="277071"/>
                  </a:lnTo>
                  <a:lnTo>
                    <a:pt x="20998" y="221583"/>
                  </a:lnTo>
                  <a:lnTo>
                    <a:pt x="20990" y="168875"/>
                  </a:lnTo>
                  <a:lnTo>
                    <a:pt x="19745" y="119681"/>
                  </a:lnTo>
                  <a:lnTo>
                    <a:pt x="17048" y="74734"/>
                  </a:lnTo>
                  <a:lnTo>
                    <a:pt x="12684" y="34765"/>
                  </a:lnTo>
                  <a:lnTo>
                    <a:pt x="6437" y="507"/>
                  </a:lnTo>
                  <a:lnTo>
                    <a:pt x="16470" y="0"/>
                  </a:lnTo>
                  <a:lnTo>
                    <a:pt x="21042" y="635"/>
                  </a:lnTo>
                  <a:lnTo>
                    <a:pt x="26757" y="507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8050" y="3180079"/>
            <a:ext cx="6779513" cy="23746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20" y="1195665"/>
            <a:ext cx="6535356" cy="15806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2085" y="6467475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6579" y="6086157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907" y="1953692"/>
            <a:ext cx="2540635" cy="310705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6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9211"/>
            <a:ext cx="5386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5" dirty="0"/>
              <a:t>Success</a:t>
            </a:r>
            <a:r>
              <a:rPr sz="3600" spc="20" dirty="0"/>
              <a:t> </a:t>
            </a:r>
            <a:r>
              <a:rPr sz="3600" spc="-170" dirty="0"/>
              <a:t>Rate</a:t>
            </a:r>
            <a:r>
              <a:rPr sz="3600" spc="-15" dirty="0"/>
              <a:t> </a:t>
            </a:r>
            <a:r>
              <a:rPr sz="3600" spc="-80" dirty="0"/>
              <a:t>vs.</a:t>
            </a:r>
            <a:r>
              <a:rPr sz="3600" spc="40" dirty="0"/>
              <a:t> </a:t>
            </a:r>
            <a:r>
              <a:rPr sz="3600" dirty="0"/>
              <a:t>Orbit</a:t>
            </a:r>
            <a:r>
              <a:rPr sz="3600" spc="-35" dirty="0"/>
              <a:t> </a:t>
            </a:r>
            <a:r>
              <a:rPr sz="3600" spc="-120" dirty="0"/>
              <a:t>Type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630" y="1766252"/>
            <a:ext cx="3550285" cy="126619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41300" marR="14604" indent="-228600">
              <a:lnSpc>
                <a:spcPts val="2360"/>
              </a:lnSpc>
              <a:spcBef>
                <a:spcPts val="414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latin typeface="Microsoft Sans Serif"/>
                <a:cs typeface="Microsoft Sans Serif"/>
              </a:rPr>
              <a:t>From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we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can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see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0" dirty="0">
                <a:latin typeface="Microsoft Sans Serif"/>
                <a:cs typeface="Microsoft Sans Serif"/>
              </a:rPr>
              <a:t>GEO,</a:t>
            </a:r>
            <a:r>
              <a:rPr sz="2200" spc="105" dirty="0">
                <a:latin typeface="Microsoft Sans Serif"/>
                <a:cs typeface="Microsoft Sans Serif"/>
              </a:rPr>
              <a:t> </a:t>
            </a:r>
            <a:r>
              <a:rPr sz="2200" spc="-195" dirty="0">
                <a:latin typeface="Microsoft Sans Serif"/>
                <a:cs typeface="Microsoft Sans Serif"/>
              </a:rPr>
              <a:t>HEO,</a:t>
            </a:r>
            <a:r>
              <a:rPr sz="2200" spc="50" dirty="0">
                <a:latin typeface="Microsoft Sans Serif"/>
                <a:cs typeface="Microsoft Sans Serif"/>
              </a:rPr>
              <a:t> </a:t>
            </a:r>
            <a:r>
              <a:rPr sz="2200" spc="-204" dirty="0">
                <a:latin typeface="Microsoft Sans Serif"/>
                <a:cs typeface="Microsoft Sans Serif"/>
              </a:rPr>
              <a:t>SSO,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235"/>
              </a:lnSpc>
            </a:pPr>
            <a:r>
              <a:rPr sz="2200" spc="-175" dirty="0">
                <a:latin typeface="Microsoft Sans Serif"/>
                <a:cs typeface="Microsoft Sans Serif"/>
              </a:rPr>
              <a:t>VLEO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had</a:t>
            </a:r>
            <a:r>
              <a:rPr sz="2200" spc="-1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9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00"/>
              </a:lnSpc>
            </a:pP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1008380"/>
                </a:moveTo>
                <a:lnTo>
                  <a:pt x="0" y="0"/>
                </a:lnTo>
                <a:lnTo>
                  <a:pt x="0" y="2016760"/>
                </a:lnTo>
                <a:lnTo>
                  <a:pt x="489381" y="1531061"/>
                </a:lnTo>
                <a:lnTo>
                  <a:pt x="670699" y="1712366"/>
                </a:lnTo>
                <a:lnTo>
                  <a:pt x="1014056" y="1369021"/>
                </a:lnTo>
                <a:lnTo>
                  <a:pt x="834021" y="1188999"/>
                </a:lnTo>
                <a:lnTo>
                  <a:pt x="1016000" y="100838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43" y="2275795"/>
            <a:ext cx="6482445" cy="337828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2413" y="967740"/>
                </a:lnTo>
                <a:lnTo>
                  <a:pt x="178308" y="1143190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443" y="149141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96904" y="6467475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8832"/>
            <a:ext cx="1020953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relationship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583501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Flight</a:t>
            </a:r>
            <a:r>
              <a:rPr sz="3700" spc="-55" dirty="0"/>
              <a:t> </a:t>
            </a:r>
            <a:r>
              <a:rPr sz="3700" spc="-80" dirty="0"/>
              <a:t>Number</a:t>
            </a:r>
            <a:r>
              <a:rPr sz="3700" spc="-120" dirty="0"/>
              <a:t> </a:t>
            </a:r>
            <a:r>
              <a:rPr sz="3700" spc="-60" dirty="0"/>
              <a:t>vs. </a:t>
            </a:r>
            <a:r>
              <a:rPr sz="3700" dirty="0"/>
              <a:t>Orbit</a:t>
            </a:r>
            <a:r>
              <a:rPr sz="3700" spc="-95" dirty="0"/>
              <a:t> </a:t>
            </a:r>
            <a:r>
              <a:rPr sz="3700" spc="-12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3530600"/>
            <a:ext cx="8265159" cy="21031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76513"/>
            <a:ext cx="10003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454088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120" dirty="0"/>
              <a:t>Payload</a:t>
            </a:r>
            <a:r>
              <a:rPr sz="3700" spc="-125" dirty="0"/>
              <a:t> </a:t>
            </a:r>
            <a:r>
              <a:rPr sz="3700" spc="-60" dirty="0"/>
              <a:t>vs.</a:t>
            </a:r>
            <a:r>
              <a:rPr sz="3700" spc="-50" dirty="0"/>
              <a:t> </a:t>
            </a:r>
            <a:r>
              <a:rPr sz="3700" dirty="0"/>
              <a:t>Orbit</a:t>
            </a:r>
            <a:r>
              <a:rPr sz="3700" spc="-90" dirty="0"/>
              <a:t> </a:t>
            </a:r>
            <a:r>
              <a:rPr sz="3700" spc="-125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080" y="3429000"/>
            <a:ext cx="9083040" cy="2098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9211"/>
            <a:ext cx="56419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/>
              <a:t>Launch</a:t>
            </a:r>
            <a:r>
              <a:rPr sz="3600" spc="-55" dirty="0"/>
              <a:t> </a:t>
            </a:r>
            <a:r>
              <a:rPr sz="3600" spc="-265" dirty="0"/>
              <a:t>Success</a:t>
            </a:r>
            <a:r>
              <a:rPr sz="3600" spc="25" dirty="0"/>
              <a:t> </a:t>
            </a:r>
            <a:r>
              <a:rPr sz="3600" spc="-114" dirty="0"/>
              <a:t>Yearly</a:t>
            </a:r>
            <a:r>
              <a:rPr sz="3600" spc="-15" dirty="0"/>
              <a:t> </a:t>
            </a:r>
            <a:r>
              <a:rPr sz="3600" spc="-65" dirty="0"/>
              <a:t>Trend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2630" y="1766252"/>
            <a:ext cx="3273425" cy="1266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latin typeface="Microsoft Sans Serif"/>
                <a:cs typeface="Microsoft Sans Serif"/>
              </a:rPr>
              <a:t>From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can </a:t>
            </a:r>
            <a:r>
              <a:rPr sz="2200" spc="-40" dirty="0">
                <a:latin typeface="Microsoft Sans Serif"/>
                <a:cs typeface="Microsoft Sans Serif"/>
              </a:rPr>
              <a:t>observe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latin typeface="Microsoft Sans Serif"/>
                <a:cs typeface="Microsoft Sans Serif"/>
              </a:rPr>
              <a:t> rate </a:t>
            </a:r>
            <a:r>
              <a:rPr sz="2200" spc="-70" dirty="0">
                <a:latin typeface="Microsoft Sans Serif"/>
                <a:cs typeface="Microsoft Sans Serif"/>
              </a:rPr>
              <a:t>since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90" dirty="0">
                <a:latin typeface="Microsoft Sans Serif"/>
                <a:cs typeface="Microsoft Sans Serif"/>
              </a:rPr>
              <a:t>2013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kept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on </a:t>
            </a:r>
            <a:r>
              <a:rPr sz="2200" spc="-50" dirty="0">
                <a:latin typeface="Microsoft Sans Serif"/>
                <a:cs typeface="Microsoft Sans Serif"/>
              </a:rPr>
              <a:t>increasing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1008380"/>
                </a:moveTo>
                <a:lnTo>
                  <a:pt x="0" y="0"/>
                </a:lnTo>
                <a:lnTo>
                  <a:pt x="0" y="2016760"/>
                </a:lnTo>
                <a:lnTo>
                  <a:pt x="489381" y="1531061"/>
                </a:lnTo>
                <a:lnTo>
                  <a:pt x="670699" y="1712366"/>
                </a:lnTo>
                <a:lnTo>
                  <a:pt x="1014056" y="1369021"/>
                </a:lnTo>
                <a:lnTo>
                  <a:pt x="834021" y="1188999"/>
                </a:lnTo>
                <a:lnTo>
                  <a:pt x="1016000" y="100838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2413" y="967740"/>
                </a:lnTo>
                <a:lnTo>
                  <a:pt x="178308" y="1143190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443" y="149141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9263" y="2000796"/>
            <a:ext cx="6199208" cy="34990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1504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64832"/>
            <a:ext cx="449770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All</a:t>
            </a:r>
            <a:r>
              <a:rPr sz="3700" spc="-65" dirty="0"/>
              <a:t> </a:t>
            </a:r>
            <a:r>
              <a:rPr sz="3700" spc="-130" dirty="0"/>
              <a:t>Launch</a:t>
            </a:r>
            <a:r>
              <a:rPr sz="3700" spc="-95" dirty="0"/>
              <a:t> </a:t>
            </a:r>
            <a:r>
              <a:rPr sz="3700" spc="-55" dirty="0"/>
              <a:t>Site</a:t>
            </a:r>
            <a:r>
              <a:rPr sz="3700" spc="-80" dirty="0"/>
              <a:t> </a:t>
            </a:r>
            <a:r>
              <a:rPr sz="3700" spc="-18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630" y="1766252"/>
            <a:ext cx="3833495" cy="1266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latin typeface="Microsoft Sans Serif"/>
                <a:cs typeface="Microsoft Sans Serif"/>
              </a:rPr>
              <a:t>We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used</a:t>
            </a:r>
            <a:r>
              <a:rPr sz="2200" spc="-9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key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word </a:t>
            </a:r>
            <a:r>
              <a:rPr sz="2200" b="1" spc="-204" dirty="0">
                <a:latin typeface="Arial"/>
                <a:cs typeface="Arial"/>
              </a:rPr>
              <a:t>DISTINCT</a:t>
            </a:r>
            <a:r>
              <a:rPr sz="2200" b="1" spc="-105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unique </a:t>
            </a:r>
            <a:r>
              <a:rPr sz="2200" spc="-65" dirty="0">
                <a:latin typeface="Microsoft Sans Serif"/>
                <a:cs typeface="Microsoft Sans Serif"/>
              </a:rPr>
              <a:t>launch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sites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SpaceX 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1008380"/>
                </a:moveTo>
                <a:lnTo>
                  <a:pt x="0" y="0"/>
                </a:lnTo>
                <a:lnTo>
                  <a:pt x="0" y="2016760"/>
                </a:lnTo>
                <a:lnTo>
                  <a:pt x="489381" y="1531061"/>
                </a:lnTo>
                <a:lnTo>
                  <a:pt x="670699" y="1712366"/>
                </a:lnTo>
                <a:lnTo>
                  <a:pt x="1014056" y="1369021"/>
                </a:lnTo>
                <a:lnTo>
                  <a:pt x="834021" y="1188999"/>
                </a:lnTo>
                <a:lnTo>
                  <a:pt x="1016000" y="100838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466" y="2324635"/>
            <a:ext cx="6194373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2413" y="967740"/>
                </a:lnTo>
                <a:lnTo>
                  <a:pt x="178308" y="1143190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443" y="149141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71504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25695"/>
            <a:ext cx="93738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display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467"/>
            <a:ext cx="7271384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130" dirty="0"/>
              <a:t>Launch</a:t>
            </a:r>
            <a:r>
              <a:rPr sz="3700" spc="-120" dirty="0"/>
              <a:t> </a:t>
            </a:r>
            <a:r>
              <a:rPr sz="3700" spc="-55" dirty="0"/>
              <a:t>Site</a:t>
            </a:r>
            <a:r>
              <a:rPr sz="3700" spc="-75" dirty="0"/>
              <a:t> </a:t>
            </a:r>
            <a:r>
              <a:rPr sz="3700" spc="-204" dirty="0"/>
              <a:t>Names</a:t>
            </a:r>
            <a:r>
              <a:rPr sz="3700" spc="-45" dirty="0"/>
              <a:t> </a:t>
            </a:r>
            <a:r>
              <a:rPr sz="3700" spc="-35" dirty="0"/>
              <a:t>Begin</a:t>
            </a:r>
            <a:r>
              <a:rPr sz="3700" spc="-40" dirty="0"/>
              <a:t> </a:t>
            </a:r>
            <a:r>
              <a:rPr sz="3700" dirty="0"/>
              <a:t>with</a:t>
            </a:r>
            <a:r>
              <a:rPr sz="3700" spc="-80" dirty="0"/>
              <a:t> </a:t>
            </a:r>
            <a:r>
              <a:rPr sz="3700" spc="-185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1625600"/>
            <a:ext cx="10027920" cy="29057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4928"/>
            <a:ext cx="9044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467"/>
            <a:ext cx="3897629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45" dirty="0"/>
              <a:t>Total</a:t>
            </a:r>
            <a:r>
              <a:rPr sz="3700" spc="-160" dirty="0"/>
              <a:t> </a:t>
            </a:r>
            <a:r>
              <a:rPr sz="3700" spc="-110" dirty="0"/>
              <a:t>Payload</a:t>
            </a:r>
            <a:r>
              <a:rPr sz="3700" spc="-125" dirty="0"/>
              <a:t> </a:t>
            </a:r>
            <a:r>
              <a:rPr sz="3700" spc="-170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4639"/>
            <a:ext cx="7416800" cy="29413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027" y="580707"/>
            <a:ext cx="2758440" cy="16097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620"/>
              </a:spcBef>
            </a:pPr>
            <a:r>
              <a:rPr sz="3700" spc="-10" dirty="0"/>
              <a:t>Average </a:t>
            </a:r>
            <a:r>
              <a:rPr sz="3700" spc="-120" dirty="0"/>
              <a:t>Payload</a:t>
            </a:r>
            <a:r>
              <a:rPr sz="3700" spc="-105" dirty="0"/>
              <a:t> </a:t>
            </a:r>
            <a:r>
              <a:rPr sz="3700" spc="-210" dirty="0"/>
              <a:t>Mass </a:t>
            </a:r>
            <a:r>
              <a:rPr sz="3700" dirty="0"/>
              <a:t>by</a:t>
            </a:r>
            <a:r>
              <a:rPr sz="3700" spc="-30" dirty="0"/>
              <a:t> </a:t>
            </a:r>
            <a:r>
              <a:rPr sz="3700" dirty="0"/>
              <a:t>F9</a:t>
            </a:r>
            <a:r>
              <a:rPr sz="3700" spc="-5" dirty="0"/>
              <a:t> </a:t>
            </a:r>
            <a:r>
              <a:rPr sz="3700" spc="-20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8027" y="2427287"/>
            <a:ext cx="317754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calculated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average </a:t>
            </a:r>
            <a:r>
              <a:rPr sz="2000" spc="-35" dirty="0">
                <a:latin typeface="Microsoft Sans Serif"/>
                <a:cs typeface="Microsoft Sans Serif"/>
              </a:rPr>
              <a:t>payload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version </a:t>
            </a:r>
            <a:r>
              <a:rPr sz="2000" dirty="0">
                <a:latin typeface="Microsoft Sans Serif"/>
                <a:cs typeface="Microsoft Sans Serif"/>
              </a:rPr>
              <a:t>F9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v1.1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as </a:t>
            </a:r>
            <a:r>
              <a:rPr sz="2000" spc="-1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8040" y="0"/>
            <a:ext cx="7553959" cy="6858000"/>
            <a:chOff x="4638040" y="0"/>
            <a:chExt cx="7553959" cy="6858000"/>
          </a:xfrm>
        </p:grpSpPr>
        <p:sp>
          <p:nvSpPr>
            <p:cNvPr id="5" name="object 5"/>
            <p:cNvSpPr/>
            <p:nvPr/>
          </p:nvSpPr>
          <p:spPr>
            <a:xfrm>
              <a:off x="4638040" y="0"/>
              <a:ext cx="7553959" cy="6858000"/>
            </a:xfrm>
            <a:custGeom>
              <a:avLst/>
              <a:gdLst/>
              <a:ahLst/>
              <a:cxnLst/>
              <a:rect l="l" t="t" r="r" b="b"/>
              <a:pathLst>
                <a:path w="7553959" h="6858000">
                  <a:moveTo>
                    <a:pt x="75539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959" y="6858000"/>
                  </a:lnTo>
                  <a:lnTo>
                    <a:pt x="7553959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4600" y="508000"/>
              <a:ext cx="6723380" cy="5880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5720" y="558800"/>
              <a:ext cx="6583680" cy="5740400"/>
            </a:xfrm>
            <a:custGeom>
              <a:avLst/>
              <a:gdLst/>
              <a:ahLst/>
              <a:cxnLst/>
              <a:rect l="l" t="t" r="r" b="b"/>
              <a:pathLst>
                <a:path w="6583680" h="5740400">
                  <a:moveTo>
                    <a:pt x="6583680" y="0"/>
                  </a:moveTo>
                  <a:lnTo>
                    <a:pt x="0" y="0"/>
                  </a:lnTo>
                  <a:lnTo>
                    <a:pt x="0" y="5740400"/>
                  </a:lnTo>
                  <a:lnTo>
                    <a:pt x="6583680" y="5740400"/>
                  </a:lnTo>
                  <a:lnTo>
                    <a:pt x="6583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5720" y="558800"/>
              <a:ext cx="6583680" cy="5740400"/>
            </a:xfrm>
            <a:custGeom>
              <a:avLst/>
              <a:gdLst/>
              <a:ahLst/>
              <a:cxnLst/>
              <a:rect l="l" t="t" r="r" b="b"/>
              <a:pathLst>
                <a:path w="6583680" h="5740400">
                  <a:moveTo>
                    <a:pt x="0" y="5740400"/>
                  </a:moveTo>
                  <a:lnTo>
                    <a:pt x="6583680" y="5740400"/>
                  </a:lnTo>
                  <a:lnTo>
                    <a:pt x="6583680" y="0"/>
                  </a:lnTo>
                  <a:lnTo>
                    <a:pt x="0" y="0"/>
                  </a:lnTo>
                  <a:lnTo>
                    <a:pt x="0" y="574040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120" y="2219960"/>
              <a:ext cx="6019800" cy="24180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02085" y="6467475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2F2F2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28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First</a:t>
            </a:r>
            <a:r>
              <a:rPr sz="3600" spc="-195" dirty="0"/>
              <a:t> </a:t>
            </a:r>
            <a:r>
              <a:rPr sz="3600" spc="-170" dirty="0"/>
              <a:t>Successful</a:t>
            </a:r>
            <a:r>
              <a:rPr sz="3600" spc="-70" dirty="0"/>
              <a:t> </a:t>
            </a:r>
            <a:r>
              <a:rPr sz="3600" spc="-85" dirty="0"/>
              <a:t>Ground</a:t>
            </a:r>
            <a:r>
              <a:rPr sz="3600" spc="-155" dirty="0"/>
              <a:t> </a:t>
            </a:r>
            <a:r>
              <a:rPr sz="3600" spc="-30" dirty="0"/>
              <a:t>Landing</a:t>
            </a:r>
            <a:r>
              <a:rPr sz="3600" spc="-165" dirty="0"/>
              <a:t> </a:t>
            </a:r>
            <a:r>
              <a:rPr sz="3600" spc="-20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97230" y="1776412"/>
            <a:ext cx="3728085" cy="10426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66700" marR="30480" indent="-228600">
              <a:lnSpc>
                <a:spcPct val="90200"/>
              </a:lnSpc>
              <a:spcBef>
                <a:spcPts val="315"/>
              </a:spcBef>
              <a:buFont typeface="Arial"/>
              <a:buChar char="•"/>
              <a:tabLst>
                <a:tab pos="266700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observed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 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dates</a:t>
            </a:r>
            <a:r>
              <a:rPr sz="1800" dirty="0">
                <a:latin typeface="Microsoft Sans Serif"/>
                <a:cs typeface="Microsoft Sans Serif"/>
              </a:rPr>
              <a:t> of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on </a:t>
            </a:r>
            <a:r>
              <a:rPr sz="1800" dirty="0">
                <a:latin typeface="Microsoft Sans Serif"/>
                <a:cs typeface="Microsoft Sans Serif"/>
              </a:rPr>
              <a:t>ground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pad </a:t>
            </a:r>
            <a:r>
              <a:rPr sz="1800" spc="-50" dirty="0">
                <a:latin typeface="Microsoft Sans Serif"/>
                <a:cs typeface="Microsoft Sans Serif"/>
              </a:rPr>
              <a:t>was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22</a:t>
            </a:r>
            <a:r>
              <a:rPr sz="1800" baseline="25462" dirty="0">
                <a:latin typeface="Microsoft Sans Serif"/>
                <a:cs typeface="Microsoft Sans Serif"/>
              </a:rPr>
              <a:t>nd</a:t>
            </a:r>
            <a:r>
              <a:rPr sz="1800" spc="277" baseline="25462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December </a:t>
            </a:r>
            <a:r>
              <a:rPr sz="1800" spc="5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1008380"/>
                </a:moveTo>
                <a:lnTo>
                  <a:pt x="0" y="0"/>
                </a:lnTo>
                <a:lnTo>
                  <a:pt x="0" y="2016760"/>
                </a:lnTo>
                <a:lnTo>
                  <a:pt x="489381" y="1531061"/>
                </a:lnTo>
                <a:lnTo>
                  <a:pt x="670699" y="1712366"/>
                </a:lnTo>
                <a:lnTo>
                  <a:pt x="1014056" y="1369021"/>
                </a:lnTo>
                <a:lnTo>
                  <a:pt x="834021" y="1188999"/>
                </a:lnTo>
                <a:lnTo>
                  <a:pt x="1016000" y="100838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6563" y="2822211"/>
            <a:ext cx="6230275" cy="207663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2413" y="967740"/>
                </a:lnTo>
                <a:lnTo>
                  <a:pt x="178308" y="1143190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443" y="149141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71504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4359" y="1143203"/>
                </a:lnTo>
                <a:lnTo>
                  <a:pt x="970280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223" y="149142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spc="-175" dirty="0"/>
              <a:t>Successful</a:t>
            </a:r>
            <a:r>
              <a:rPr sz="3600" spc="-30" dirty="0"/>
              <a:t> Drone</a:t>
            </a:r>
            <a:r>
              <a:rPr sz="3600" spc="-105" dirty="0"/>
              <a:t> </a:t>
            </a:r>
            <a:r>
              <a:rPr sz="3600" spc="-75" dirty="0"/>
              <a:t>Ship</a:t>
            </a:r>
            <a:r>
              <a:rPr sz="3600" spc="-95" dirty="0"/>
              <a:t> </a:t>
            </a:r>
            <a:r>
              <a:rPr sz="3600" spc="-35" dirty="0"/>
              <a:t>Landing</a:t>
            </a:r>
            <a:r>
              <a:rPr sz="3600" spc="-100" dirty="0"/>
              <a:t> </a:t>
            </a:r>
            <a:r>
              <a:rPr sz="3600" dirty="0"/>
              <a:t>with</a:t>
            </a:r>
            <a:r>
              <a:rPr sz="3600" spc="-60" dirty="0"/>
              <a:t> </a:t>
            </a:r>
            <a:r>
              <a:rPr sz="3600" spc="-120" dirty="0"/>
              <a:t>Payload</a:t>
            </a:r>
            <a:r>
              <a:rPr sz="3600" spc="-100" dirty="0"/>
              <a:t> </a:t>
            </a:r>
            <a:r>
              <a:rPr sz="3600" spc="-25" dirty="0"/>
              <a:t>between </a:t>
            </a:r>
            <a:r>
              <a:rPr sz="3600" spc="145" dirty="0"/>
              <a:t>4000</a:t>
            </a:r>
            <a:r>
              <a:rPr sz="3600" spc="35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125" dirty="0"/>
              <a:t>6000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159" y="1783079"/>
            <a:ext cx="6253479" cy="42824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26095" y="1771332"/>
            <a:ext cx="3826510" cy="22523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used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WHERE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70" dirty="0">
                <a:latin typeface="Microsoft Sans Serif"/>
                <a:cs typeface="Microsoft Sans Serif"/>
              </a:rPr>
              <a:t>successfully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drone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applied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b="1" spc="-25" dirty="0">
                <a:latin typeface="Arial"/>
                <a:cs typeface="Arial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determine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greater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4000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less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600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0"/>
                </a:moveTo>
                <a:lnTo>
                  <a:pt x="0" y="1008380"/>
                </a:lnTo>
                <a:lnTo>
                  <a:pt x="181965" y="1188986"/>
                </a:lnTo>
                <a:lnTo>
                  <a:pt x="1905" y="1369021"/>
                </a:lnTo>
                <a:lnTo>
                  <a:pt x="345313" y="1712366"/>
                </a:lnTo>
                <a:lnTo>
                  <a:pt x="526605" y="1531048"/>
                </a:lnTo>
                <a:lnTo>
                  <a:pt x="1016000" y="2016760"/>
                </a:lnTo>
                <a:lnTo>
                  <a:pt x="1016000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71504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6579" y="6393497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17765"/>
            <a:ext cx="5259070" cy="475678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6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25"/>
              </a:spcBef>
              <a:buChar char="-"/>
              <a:tabLst>
                <a:tab pos="698500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8500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5"/>
              </a:spcBef>
              <a:buChar char="-"/>
              <a:tabLst>
                <a:tab pos="698500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0"/>
              </a:spcBef>
              <a:buChar char="-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5"/>
              </a:spcBef>
              <a:buChar char="-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0"/>
              </a:spcBef>
              <a:buChar char="-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5"/>
              </a:spcBef>
              <a:buChar char="-"/>
              <a:tabLst>
                <a:tab pos="6985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80"/>
              </a:spcBef>
              <a:buChar char="-"/>
              <a:tabLst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5"/>
              </a:spcBef>
              <a:buChar char="-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00"/>
              </a:spcBef>
              <a:buChar char="-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389064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135" dirty="0"/>
              <a:t>Executive</a:t>
            </a:r>
            <a:r>
              <a:rPr sz="3700" spc="-70" dirty="0"/>
              <a:t> </a:t>
            </a:r>
            <a:r>
              <a:rPr sz="3700" spc="-170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4359" y="1143203"/>
                </a:lnTo>
                <a:lnTo>
                  <a:pt x="970280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223" y="149142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spc="-35" dirty="0"/>
              <a:t>Total</a:t>
            </a:r>
            <a:r>
              <a:rPr sz="3600" spc="-85" dirty="0"/>
              <a:t> </a:t>
            </a:r>
            <a:r>
              <a:rPr sz="3600" spc="-80" dirty="0"/>
              <a:t>Number</a:t>
            </a:r>
            <a:r>
              <a:rPr sz="3600" spc="-120" dirty="0"/>
              <a:t> </a:t>
            </a:r>
            <a:r>
              <a:rPr sz="3600" dirty="0"/>
              <a:t>of</a:t>
            </a:r>
            <a:r>
              <a:rPr sz="3600" spc="-65" dirty="0"/>
              <a:t> </a:t>
            </a:r>
            <a:r>
              <a:rPr sz="3600" spc="-175" dirty="0"/>
              <a:t>Successful</a:t>
            </a:r>
            <a:r>
              <a:rPr sz="3600" spc="-50" dirty="0"/>
              <a:t> </a:t>
            </a:r>
            <a:r>
              <a:rPr sz="3600" dirty="0"/>
              <a:t>and</a:t>
            </a:r>
            <a:r>
              <a:rPr sz="3600" spc="-114" dirty="0"/>
              <a:t> </a:t>
            </a:r>
            <a:r>
              <a:rPr sz="3600" spc="-65" dirty="0"/>
              <a:t>Failure</a:t>
            </a:r>
            <a:r>
              <a:rPr sz="3600" spc="-70" dirty="0"/>
              <a:t> </a:t>
            </a:r>
            <a:r>
              <a:rPr sz="3600" spc="-65" dirty="0"/>
              <a:t>Mission </a:t>
            </a:r>
            <a:r>
              <a:rPr sz="3600" spc="-25" dirty="0"/>
              <a:t>Outcomes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6095" y="1771332"/>
            <a:ext cx="384175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used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wildcard</a:t>
            </a:r>
            <a:r>
              <a:rPr sz="2000" dirty="0">
                <a:latin typeface="Microsoft Sans Serif"/>
                <a:cs typeface="Microsoft Sans Serif"/>
              </a:rPr>
              <a:t> like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</a:t>
            </a:r>
            <a:r>
              <a:rPr sz="2000" spc="5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WHERE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MissionOutcome </a:t>
            </a:r>
            <a:r>
              <a:rPr sz="2000" spc="-80" dirty="0">
                <a:latin typeface="Microsoft Sans Serif"/>
                <a:cs typeface="Microsoft Sans Serif"/>
              </a:rPr>
              <a:t>was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600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0"/>
                </a:moveTo>
                <a:lnTo>
                  <a:pt x="0" y="1008380"/>
                </a:lnTo>
                <a:lnTo>
                  <a:pt x="181965" y="1188986"/>
                </a:lnTo>
                <a:lnTo>
                  <a:pt x="1905" y="1369021"/>
                </a:lnTo>
                <a:lnTo>
                  <a:pt x="345313" y="1712366"/>
                </a:lnTo>
                <a:lnTo>
                  <a:pt x="526605" y="1531048"/>
                </a:lnTo>
                <a:lnTo>
                  <a:pt x="1016000" y="2016760"/>
                </a:lnTo>
                <a:lnTo>
                  <a:pt x="1016000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159" y="1457960"/>
            <a:ext cx="5105400" cy="46329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1504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57" y="720407"/>
            <a:ext cx="3352165" cy="100647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640"/>
              </a:lnSpc>
              <a:spcBef>
                <a:spcPts val="590"/>
              </a:spcBef>
            </a:pPr>
            <a:r>
              <a:rPr sz="3400" spc="-65" dirty="0"/>
              <a:t>Boosters</a:t>
            </a:r>
            <a:r>
              <a:rPr sz="3400" spc="-155" dirty="0"/>
              <a:t> </a:t>
            </a:r>
            <a:r>
              <a:rPr sz="3400" spc="-10" dirty="0"/>
              <a:t>Carried </a:t>
            </a:r>
            <a:r>
              <a:rPr sz="3400" spc="-135" dirty="0"/>
              <a:t>Maximum</a:t>
            </a:r>
            <a:r>
              <a:rPr sz="3400" spc="-55" dirty="0"/>
              <a:t> </a:t>
            </a:r>
            <a:r>
              <a:rPr sz="3400" spc="-120" dirty="0"/>
              <a:t>Payload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941387" y="2187892"/>
            <a:ext cx="3220720" cy="12185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9235">
              <a:lnSpc>
                <a:spcPct val="898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155" dirty="0">
                <a:latin typeface="Microsoft Sans Serif"/>
                <a:cs typeface="Microsoft Sans Serif"/>
              </a:rPr>
              <a:t>We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determined</a:t>
            </a:r>
            <a:r>
              <a:rPr sz="1700" spc="-8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booster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that </a:t>
            </a:r>
            <a:r>
              <a:rPr sz="1700" spc="-65" dirty="0">
                <a:latin typeface="Microsoft Sans Serif"/>
                <a:cs typeface="Microsoft Sans Serif"/>
              </a:rPr>
              <a:t>have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carried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55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maximum </a:t>
            </a:r>
            <a:r>
              <a:rPr sz="1700" spc="-25" dirty="0">
                <a:latin typeface="Microsoft Sans Serif"/>
                <a:cs typeface="Microsoft Sans Serif"/>
              </a:rPr>
              <a:t>payload</a:t>
            </a:r>
            <a:r>
              <a:rPr sz="1700" spc="-8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using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a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subquery</a:t>
            </a:r>
            <a:r>
              <a:rPr sz="1700" spc="-7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in</a:t>
            </a:r>
            <a:r>
              <a:rPr sz="1700" spc="-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b="1" spc="-215" dirty="0">
                <a:latin typeface="Arial"/>
                <a:cs typeface="Arial"/>
              </a:rPr>
              <a:t>WHERE</a:t>
            </a:r>
            <a:r>
              <a:rPr sz="1700" b="1" spc="-105" dirty="0">
                <a:latin typeface="Arial"/>
                <a:cs typeface="Arial"/>
              </a:rPr>
              <a:t> </a:t>
            </a:r>
            <a:r>
              <a:rPr sz="1700" spc="-60" dirty="0">
                <a:latin typeface="Microsoft Sans Serif"/>
                <a:cs typeface="Microsoft Sans Serif"/>
              </a:rPr>
              <a:t>clause</a:t>
            </a:r>
            <a:r>
              <a:rPr sz="1700" spc="-50" dirty="0">
                <a:latin typeface="Microsoft Sans Serif"/>
                <a:cs typeface="Microsoft Sans Serif"/>
              </a:rPr>
              <a:t> </a:t>
            </a:r>
            <a:r>
              <a:rPr sz="1700" spc="-10" dirty="0">
                <a:latin typeface="Microsoft Sans Serif"/>
                <a:cs typeface="Microsoft Sans Serif"/>
              </a:rPr>
              <a:t>and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the</a:t>
            </a:r>
            <a:r>
              <a:rPr sz="1700" spc="-35" dirty="0">
                <a:latin typeface="Microsoft Sans Serif"/>
                <a:cs typeface="Microsoft Sans Serif"/>
              </a:rPr>
              <a:t> </a:t>
            </a:r>
            <a:r>
              <a:rPr sz="1700" b="1" spc="-20" dirty="0">
                <a:latin typeface="Arial"/>
                <a:cs typeface="Arial"/>
              </a:rPr>
              <a:t>MAX() </a:t>
            </a:r>
            <a:r>
              <a:rPr sz="1700" spc="-1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759" y="965200"/>
            <a:ext cx="6156960" cy="495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2279" y="6476365"/>
            <a:ext cx="1574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658" y="6086157"/>
            <a:ext cx="26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844928"/>
            <a:ext cx="912050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8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180" dirty="0"/>
              <a:t>2015</a:t>
            </a:r>
            <a:r>
              <a:rPr sz="3700" spc="45" dirty="0"/>
              <a:t> </a:t>
            </a:r>
            <a:r>
              <a:rPr sz="3700" spc="-135" dirty="0"/>
              <a:t>Launch</a:t>
            </a:r>
            <a:r>
              <a:rPr sz="3700" spc="5" dirty="0"/>
              <a:t> </a:t>
            </a:r>
            <a:r>
              <a:rPr sz="3700" spc="-150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839" y="3073400"/>
            <a:ext cx="7239000" cy="2585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4359" y="1143203"/>
                </a:lnTo>
                <a:lnTo>
                  <a:pt x="970280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223" y="149142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630" y="301624"/>
            <a:ext cx="10097135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spc="-204" dirty="0"/>
              <a:t>Rank</a:t>
            </a:r>
            <a:r>
              <a:rPr sz="3600" spc="-40" dirty="0"/>
              <a:t> Landing</a:t>
            </a:r>
            <a:r>
              <a:rPr sz="3600" spc="-114" dirty="0"/>
              <a:t> </a:t>
            </a:r>
            <a:r>
              <a:rPr sz="3600" spc="-105" dirty="0"/>
              <a:t>Outcomes</a:t>
            </a:r>
            <a:r>
              <a:rPr sz="3600" spc="-35" dirty="0"/>
              <a:t> </a:t>
            </a:r>
            <a:r>
              <a:rPr sz="3600" spc="-105" dirty="0"/>
              <a:t>Between</a:t>
            </a:r>
            <a:r>
              <a:rPr sz="3600" spc="-45" dirty="0"/>
              <a:t> </a:t>
            </a:r>
            <a:r>
              <a:rPr sz="3600" spc="120" dirty="0"/>
              <a:t>2010-</a:t>
            </a:r>
            <a:r>
              <a:rPr sz="3600" spc="95" dirty="0"/>
              <a:t>06-</a:t>
            </a:r>
            <a:r>
              <a:rPr sz="3600" spc="150" dirty="0"/>
              <a:t>04</a:t>
            </a:r>
            <a:r>
              <a:rPr sz="3600" spc="45" dirty="0"/>
              <a:t> </a:t>
            </a:r>
            <a:r>
              <a:rPr sz="3600" spc="-25" dirty="0"/>
              <a:t>and </a:t>
            </a:r>
            <a:r>
              <a:rPr sz="3600" spc="110" dirty="0"/>
              <a:t>2017-</a:t>
            </a:r>
            <a:r>
              <a:rPr sz="3600" spc="90" dirty="0"/>
              <a:t>03-</a:t>
            </a:r>
            <a:r>
              <a:rPr sz="3600" spc="120" dirty="0"/>
              <a:t>20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626095" y="1771332"/>
            <a:ext cx="3842385" cy="32537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3830" indent="-228600">
              <a:lnSpc>
                <a:spcPct val="901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selected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b="1" spc="-215" dirty="0">
                <a:latin typeface="Arial"/>
                <a:cs typeface="Arial"/>
              </a:rPr>
              <a:t>COUNT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from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spc="-30" dirty="0">
                <a:latin typeface="Microsoft Sans Serif"/>
                <a:cs typeface="Microsoft Sans Serif"/>
              </a:rPr>
              <a:t>used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WHERE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filter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b="1" spc="-265" dirty="0">
                <a:latin typeface="Arial"/>
                <a:cs typeface="Arial"/>
              </a:rPr>
              <a:t>BETWEEN </a:t>
            </a:r>
            <a:r>
              <a:rPr sz="2000" spc="60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06-</a:t>
            </a:r>
            <a:r>
              <a:rPr sz="2000" spc="80" dirty="0">
                <a:latin typeface="Microsoft Sans Serif"/>
                <a:cs typeface="Microsoft Sans Serif"/>
              </a:rPr>
              <a:t>04</a:t>
            </a:r>
            <a:r>
              <a:rPr sz="2000" spc="19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2010-</a:t>
            </a:r>
            <a:r>
              <a:rPr sz="2000" spc="55" dirty="0">
                <a:latin typeface="Microsoft Sans Serif"/>
                <a:cs typeface="Microsoft Sans Serif"/>
              </a:rPr>
              <a:t>03-</a:t>
            </a:r>
            <a:r>
              <a:rPr sz="2000" spc="-25" dirty="0">
                <a:latin typeface="Microsoft Sans Serif"/>
                <a:cs typeface="Microsoft Sans Serif"/>
              </a:rPr>
              <a:t>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1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applied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b="1" spc="-250" dirty="0">
                <a:latin typeface="Arial"/>
                <a:cs typeface="Arial"/>
              </a:rPr>
              <a:t>GROUP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BY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clause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outcomes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35" dirty="0">
                <a:latin typeface="Arial"/>
                <a:cs typeface="Arial"/>
              </a:rPr>
              <a:t>ORDER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BY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to </a:t>
            </a:r>
            <a:r>
              <a:rPr sz="2000" dirty="0">
                <a:latin typeface="Microsoft Sans Serif"/>
                <a:cs typeface="Microsoft Sans Serif"/>
              </a:rPr>
              <a:t>order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grouped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outcome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6904" y="6429375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6000" y="4602479"/>
            <a:ext cx="1016000" cy="2016760"/>
          </a:xfrm>
          <a:custGeom>
            <a:avLst/>
            <a:gdLst/>
            <a:ahLst/>
            <a:cxnLst/>
            <a:rect l="l" t="t" r="r" b="b"/>
            <a:pathLst>
              <a:path w="1016000" h="2016759">
                <a:moveTo>
                  <a:pt x="1016000" y="0"/>
                </a:moveTo>
                <a:lnTo>
                  <a:pt x="0" y="1008380"/>
                </a:lnTo>
                <a:lnTo>
                  <a:pt x="181965" y="1188986"/>
                </a:lnTo>
                <a:lnTo>
                  <a:pt x="1905" y="1369021"/>
                </a:lnTo>
                <a:lnTo>
                  <a:pt x="345313" y="1712366"/>
                </a:lnTo>
                <a:lnTo>
                  <a:pt x="526605" y="1531048"/>
                </a:lnTo>
                <a:lnTo>
                  <a:pt x="1016000" y="2016760"/>
                </a:lnTo>
                <a:lnTo>
                  <a:pt x="1016000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" y="1590039"/>
            <a:ext cx="6121400" cy="4292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159" y="1310639"/>
            <a:ext cx="10515600" cy="47142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dirty="0"/>
              <a:t>All</a:t>
            </a:r>
            <a:r>
              <a:rPr sz="3700" spc="-95" dirty="0"/>
              <a:t> </a:t>
            </a:r>
            <a:r>
              <a:rPr sz="3700" spc="-90" dirty="0"/>
              <a:t>launch</a:t>
            </a:r>
            <a:r>
              <a:rPr sz="3700" spc="-125" dirty="0"/>
              <a:t> </a:t>
            </a:r>
            <a:r>
              <a:rPr sz="3700" spc="-25" dirty="0"/>
              <a:t>sites</a:t>
            </a:r>
            <a:r>
              <a:rPr sz="3700" spc="-105" dirty="0"/>
              <a:t> </a:t>
            </a:r>
            <a:r>
              <a:rPr sz="3700" dirty="0"/>
              <a:t>global</a:t>
            </a:r>
            <a:r>
              <a:rPr sz="3700" spc="-125" dirty="0"/>
              <a:t> </a:t>
            </a:r>
            <a:r>
              <a:rPr sz="3700" spc="-40" dirty="0"/>
              <a:t>map</a:t>
            </a:r>
            <a:r>
              <a:rPr sz="3700" spc="-125" dirty="0"/>
              <a:t> </a:t>
            </a:r>
            <a:r>
              <a:rPr sz="3700" spc="-6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159" y="1254760"/>
            <a:ext cx="10688320" cy="47701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467"/>
            <a:ext cx="936815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95" dirty="0"/>
              <a:t>Markers</a:t>
            </a:r>
            <a:r>
              <a:rPr sz="3700" spc="-155" dirty="0"/>
              <a:t> </a:t>
            </a:r>
            <a:r>
              <a:rPr sz="3700" spc="-25" dirty="0"/>
              <a:t>showing</a:t>
            </a:r>
            <a:r>
              <a:rPr sz="3700" spc="-80" dirty="0"/>
              <a:t> </a:t>
            </a:r>
            <a:r>
              <a:rPr sz="3700" spc="-90" dirty="0"/>
              <a:t>launch </a:t>
            </a:r>
            <a:r>
              <a:rPr sz="3700" spc="-35" dirty="0"/>
              <a:t>sites</a:t>
            </a:r>
            <a:r>
              <a:rPr sz="3700" spc="-105" dirty="0"/>
              <a:t> </a:t>
            </a:r>
            <a:r>
              <a:rPr sz="3700" dirty="0"/>
              <a:t>with</a:t>
            </a:r>
            <a:r>
              <a:rPr sz="3700" spc="-65" dirty="0"/>
              <a:t> </a:t>
            </a:r>
            <a:r>
              <a:rPr sz="3700" dirty="0"/>
              <a:t>color</a:t>
            </a:r>
            <a:r>
              <a:rPr sz="3700" spc="-45" dirty="0"/>
              <a:t> </a:t>
            </a:r>
            <a:r>
              <a:rPr sz="3700" spc="-30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159" y="1361439"/>
            <a:ext cx="10026657" cy="50647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082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130" dirty="0"/>
              <a:t>Launch</a:t>
            </a:r>
            <a:r>
              <a:rPr sz="3700" spc="-95" dirty="0"/>
              <a:t> </a:t>
            </a:r>
            <a:r>
              <a:rPr sz="3700" spc="-55" dirty="0"/>
              <a:t>Site</a:t>
            </a:r>
            <a:r>
              <a:rPr sz="3700" spc="-75" dirty="0"/>
              <a:t> </a:t>
            </a:r>
            <a:r>
              <a:rPr sz="3700" spc="-65" dirty="0"/>
              <a:t>distance</a:t>
            </a:r>
            <a:r>
              <a:rPr sz="3700" spc="-105" dirty="0"/>
              <a:t> </a:t>
            </a:r>
            <a:r>
              <a:rPr sz="3700" spc="75" dirty="0"/>
              <a:t>to</a:t>
            </a:r>
            <a:r>
              <a:rPr sz="3700" spc="-55" dirty="0"/>
              <a:t> </a:t>
            </a:r>
            <a:r>
              <a:rPr sz="3700" spc="-75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839" y="1452880"/>
            <a:ext cx="10688320" cy="4775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14658" y="6287134"/>
            <a:ext cx="26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2148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pc="-75" dirty="0"/>
              <a:t>Pie</a:t>
            </a:r>
            <a:r>
              <a:rPr spc="-95" dirty="0"/>
              <a:t> </a:t>
            </a:r>
            <a:r>
              <a:rPr spc="-10" dirty="0"/>
              <a:t>chart</a:t>
            </a:r>
            <a:r>
              <a:rPr spc="-80" dirty="0"/>
              <a:t> </a:t>
            </a:r>
            <a:r>
              <a:rPr spc="-20" dirty="0"/>
              <a:t>showing</a:t>
            </a:r>
            <a:r>
              <a:rPr spc="-6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130" dirty="0"/>
              <a:t>success</a:t>
            </a:r>
            <a:r>
              <a:rPr spc="-45" dirty="0"/>
              <a:t> </a:t>
            </a:r>
            <a:r>
              <a:rPr spc="-55" dirty="0"/>
              <a:t>percentage</a:t>
            </a:r>
            <a:r>
              <a:rPr spc="-95" dirty="0"/>
              <a:t> </a:t>
            </a:r>
            <a:r>
              <a:rPr spc="-65" dirty="0"/>
              <a:t>achieved</a:t>
            </a:r>
            <a:r>
              <a:rPr spc="-90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spc="-100" dirty="0"/>
              <a:t>each</a:t>
            </a:r>
            <a:r>
              <a:rPr spc="-55" dirty="0"/>
              <a:t> </a:t>
            </a:r>
            <a:r>
              <a:rPr spc="-65" dirty="0"/>
              <a:t>launch</a:t>
            </a:r>
            <a:r>
              <a:rPr spc="-60" dirty="0"/>
              <a:t> </a:t>
            </a:r>
            <a:r>
              <a:rPr spc="-20" dirty="0"/>
              <a:t>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38721"/>
            <a:ext cx="245364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7097" y="1327644"/>
            <a:ext cx="10478135" cy="502793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7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469900" marR="865505" algn="just">
              <a:lnSpc>
                <a:spcPct val="90100"/>
              </a:lnSpc>
              <a:spcBef>
                <a:spcPts val="1415"/>
              </a:spcBef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determine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18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6595" lvl="1" indent="-226695" algn="just">
              <a:lnSpc>
                <a:spcPct val="100000"/>
              </a:lnSpc>
              <a:spcBef>
                <a:spcPts val="1205"/>
              </a:spcBef>
              <a:buChar char="-"/>
              <a:tabLst>
                <a:tab pos="69659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39"/>
              </a:lnSpc>
              <a:spcBef>
                <a:spcPts val="1200"/>
              </a:spcBef>
              <a:buChar char="-"/>
              <a:tabLst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9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5"/>
              </a:spcBef>
              <a:buChar char="-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619" y="1566042"/>
            <a:ext cx="7410131" cy="40180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Pie</a:t>
            </a:r>
            <a:r>
              <a:rPr spc="-100" dirty="0"/>
              <a:t> </a:t>
            </a:r>
            <a:r>
              <a:rPr spc="-10" dirty="0"/>
              <a:t>chart</a:t>
            </a:r>
            <a:r>
              <a:rPr spc="-110" dirty="0"/>
              <a:t> </a:t>
            </a:r>
            <a:r>
              <a:rPr spc="-20" dirty="0"/>
              <a:t>showing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90" dirty="0"/>
              <a:t>Launch</a:t>
            </a:r>
            <a:r>
              <a:rPr spc="-70" dirty="0"/>
              <a:t> </a:t>
            </a:r>
            <a:r>
              <a:rPr dirty="0"/>
              <a:t>site</a:t>
            </a:r>
            <a:r>
              <a:rPr spc="-7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20" dirty="0"/>
              <a:t>highest</a:t>
            </a:r>
            <a:r>
              <a:rPr spc="-70" dirty="0"/>
              <a:t> </a:t>
            </a:r>
            <a:r>
              <a:rPr spc="-60" dirty="0"/>
              <a:t>launch</a:t>
            </a:r>
            <a:r>
              <a:rPr spc="-35" dirty="0"/>
              <a:t> </a:t>
            </a:r>
            <a:r>
              <a:rPr spc="-135" dirty="0"/>
              <a:t>success</a:t>
            </a:r>
            <a:r>
              <a:rPr spc="-50" dirty="0"/>
              <a:t> </a:t>
            </a:r>
            <a:r>
              <a:rPr spc="-10" dirty="0"/>
              <a:t>ratio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76685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3672" rIns="0" bIns="0" rtlCol="0">
            <a:spAutoFit/>
          </a:bodyPr>
          <a:lstStyle/>
          <a:p>
            <a:pPr marL="207010" marR="5080">
              <a:lnSpc>
                <a:spcPts val="2720"/>
              </a:lnSpc>
              <a:spcBef>
                <a:spcPts val="445"/>
              </a:spcBef>
            </a:pPr>
            <a:r>
              <a:rPr spc="-70" dirty="0"/>
              <a:t>Scatter</a:t>
            </a:r>
            <a:r>
              <a:rPr spc="-15" dirty="0"/>
              <a:t> </a:t>
            </a:r>
            <a:r>
              <a:rPr dirty="0"/>
              <a:t>plot</a:t>
            </a:r>
            <a:r>
              <a:rPr spc="4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80" dirty="0"/>
              <a:t>Payload</a:t>
            </a:r>
            <a:r>
              <a:rPr spc="-5" dirty="0"/>
              <a:t> </a:t>
            </a:r>
            <a:r>
              <a:rPr spc="-30" dirty="0"/>
              <a:t>vs</a:t>
            </a:r>
            <a:r>
              <a:rPr spc="-15" dirty="0"/>
              <a:t> </a:t>
            </a:r>
            <a:r>
              <a:rPr spc="-90" dirty="0"/>
              <a:t>Launch</a:t>
            </a:r>
            <a:r>
              <a:rPr spc="-5" dirty="0"/>
              <a:t> </a:t>
            </a:r>
            <a:r>
              <a:rPr spc="-75" dirty="0"/>
              <a:t>Outcome</a:t>
            </a:r>
            <a:r>
              <a:rPr spc="-1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all</a:t>
            </a:r>
            <a:r>
              <a:rPr spc="40" dirty="0"/>
              <a:t> </a:t>
            </a:r>
            <a:r>
              <a:rPr spc="-60" dirty="0"/>
              <a:t>sites,</a:t>
            </a:r>
            <a:r>
              <a:rPr spc="-40" dirty="0"/>
              <a:t> </a:t>
            </a:r>
            <a:r>
              <a:rPr dirty="0"/>
              <a:t>with</a:t>
            </a:r>
            <a:r>
              <a:rPr spc="35" dirty="0"/>
              <a:t> </a:t>
            </a:r>
            <a:r>
              <a:rPr spc="-10" dirty="0"/>
              <a:t>different </a:t>
            </a:r>
            <a:r>
              <a:rPr spc="-30" dirty="0"/>
              <a:t>payload</a:t>
            </a:r>
            <a:r>
              <a:rPr spc="-105" dirty="0"/>
              <a:t> </a:t>
            </a:r>
            <a:r>
              <a:rPr spc="-55" dirty="0"/>
              <a:t>selected</a:t>
            </a:r>
            <a:r>
              <a:rPr spc="-11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30" dirty="0"/>
              <a:t>range</a:t>
            </a:r>
            <a:r>
              <a:rPr spc="-45" dirty="0"/>
              <a:t> </a:t>
            </a:r>
            <a:r>
              <a:rPr spc="-10" dirty="0"/>
              <a:t>slider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7000"/>
                </a:lnTo>
                <a:lnTo>
                  <a:pt x="12192000" y="127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89479"/>
            <a:ext cx="10515600" cy="37181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76685" y="6467475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7" y="345428"/>
            <a:ext cx="11264900" cy="2187575"/>
            <a:chOff x="533397" y="345428"/>
            <a:chExt cx="11264900" cy="2187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7" y="345428"/>
              <a:ext cx="11264904" cy="21869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6260" y="368299"/>
              <a:ext cx="11165840" cy="2087880"/>
            </a:xfrm>
            <a:custGeom>
              <a:avLst/>
              <a:gdLst/>
              <a:ahLst/>
              <a:cxnLst/>
              <a:rect l="l" t="t" r="r" b="b"/>
              <a:pathLst>
                <a:path w="11165840" h="2087880">
                  <a:moveTo>
                    <a:pt x="11165840" y="0"/>
                  </a:moveTo>
                  <a:lnTo>
                    <a:pt x="0" y="0"/>
                  </a:lnTo>
                  <a:lnTo>
                    <a:pt x="0" y="2087879"/>
                  </a:lnTo>
                  <a:lnTo>
                    <a:pt x="11165840" y="2087879"/>
                  </a:lnTo>
                  <a:lnTo>
                    <a:pt x="11165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260" y="368299"/>
              <a:ext cx="11165840" cy="2087880"/>
            </a:xfrm>
            <a:custGeom>
              <a:avLst/>
              <a:gdLst/>
              <a:ahLst/>
              <a:cxnLst/>
              <a:rect l="l" t="t" r="r" b="b"/>
              <a:pathLst>
                <a:path w="11165840" h="2087880">
                  <a:moveTo>
                    <a:pt x="0" y="2087879"/>
                  </a:moveTo>
                  <a:lnTo>
                    <a:pt x="11165840" y="2087879"/>
                  </a:lnTo>
                  <a:lnTo>
                    <a:pt x="11165840" y="0"/>
                  </a:lnTo>
                  <a:lnTo>
                    <a:pt x="0" y="0"/>
                  </a:lnTo>
                  <a:lnTo>
                    <a:pt x="0" y="2087879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855" y="803846"/>
            <a:ext cx="2635885" cy="11010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620"/>
              </a:spcBef>
            </a:pPr>
            <a:r>
              <a:rPr sz="3700" spc="-105" dirty="0"/>
              <a:t>Classification </a:t>
            </a:r>
            <a:r>
              <a:rPr sz="3700" spc="-40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2759" y="680719"/>
            <a:ext cx="4490720" cy="1463040"/>
            <a:chOff x="492759" y="680719"/>
            <a:chExt cx="4490720" cy="1463040"/>
          </a:xfrm>
        </p:grpSpPr>
        <p:sp>
          <p:nvSpPr>
            <p:cNvPr id="8" name="object 8"/>
            <p:cNvSpPr/>
            <p:nvPr/>
          </p:nvSpPr>
          <p:spPr>
            <a:xfrm>
              <a:off x="492759" y="1056639"/>
              <a:ext cx="127000" cy="706120"/>
            </a:xfrm>
            <a:custGeom>
              <a:avLst/>
              <a:gdLst/>
              <a:ahLst/>
              <a:cxnLst/>
              <a:rect l="l" t="t" r="r" b="b"/>
              <a:pathLst>
                <a:path w="127000" h="706119">
                  <a:moveTo>
                    <a:pt x="127000" y="0"/>
                  </a:moveTo>
                  <a:lnTo>
                    <a:pt x="0" y="0"/>
                  </a:lnTo>
                  <a:lnTo>
                    <a:pt x="0" y="706120"/>
                  </a:lnTo>
                  <a:lnTo>
                    <a:pt x="127000" y="70612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8239" y="680719"/>
              <a:ext cx="15240" cy="1463040"/>
            </a:xfrm>
            <a:custGeom>
              <a:avLst/>
              <a:gdLst/>
              <a:ahLst/>
              <a:cxnLst/>
              <a:rect l="l" t="t" r="r" b="b"/>
              <a:pathLst>
                <a:path w="15239" h="1463039">
                  <a:moveTo>
                    <a:pt x="15239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5239" y="1463039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2171" y="833120"/>
            <a:ext cx="5529580" cy="66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5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decision</a:t>
            </a:r>
            <a:r>
              <a:rPr sz="2200" spc="-10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tree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classifier </a:t>
            </a:r>
            <a:r>
              <a:rPr sz="2200" dirty="0">
                <a:latin typeface="Microsoft Sans Serif"/>
                <a:cs typeface="Microsoft Sans Serif"/>
              </a:rPr>
              <a:t>is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model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00"/>
              </a:lnSpc>
            </a:pP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classification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146" y="2895105"/>
            <a:ext cx="11014541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02085" y="6429375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76513"/>
            <a:ext cx="5556885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340741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95" dirty="0"/>
              <a:t>Confusion</a:t>
            </a:r>
            <a:r>
              <a:rPr sz="3700" spc="-110" dirty="0"/>
              <a:t> </a:t>
            </a:r>
            <a:r>
              <a:rPr sz="3700" spc="-30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3359" y="1879600"/>
            <a:ext cx="4282440" cy="3098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7267"/>
            <a:ext cx="10311130" cy="34429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5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rate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started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increase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85" dirty="0">
                <a:latin typeface="Microsoft Sans Serif"/>
                <a:cs typeface="Microsoft Sans Serif"/>
              </a:rPr>
              <a:t>2013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till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GEO,</a:t>
            </a:r>
            <a:r>
              <a:rPr sz="2200" spc="10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SSO,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had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721"/>
            <a:ext cx="2414905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130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1019" y="6398895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21955"/>
            <a:ext cx="8360409" cy="451231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0" dirty="0">
                <a:latin typeface="Microsoft Sans Serif"/>
                <a:cs typeface="Microsoft Sans Serif"/>
              </a:rPr>
              <a:t>Data</a:t>
            </a:r>
            <a:r>
              <a:rPr sz="1900" spc="-95" dirty="0">
                <a:latin typeface="Microsoft Sans Serif"/>
                <a:cs typeface="Microsoft Sans Serif"/>
              </a:rPr>
              <a:t> </a:t>
            </a:r>
            <a:r>
              <a:rPr sz="1900" spc="-60" dirty="0">
                <a:latin typeface="Microsoft Sans Serif"/>
                <a:cs typeface="Microsoft Sans Serif"/>
              </a:rPr>
              <a:t>was</a:t>
            </a:r>
            <a:r>
              <a:rPr sz="1900" spc="-6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using</a:t>
            </a:r>
            <a:r>
              <a:rPr sz="1900" spc="-110" dirty="0">
                <a:latin typeface="Microsoft Sans Serif"/>
                <a:cs typeface="Microsoft Sans Serif"/>
              </a:rPr>
              <a:t> </a:t>
            </a: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85" dirty="0">
                <a:latin typeface="Microsoft Sans Serif"/>
                <a:cs typeface="Microsoft Sans Serif"/>
              </a:rPr>
              <a:t>API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and</a:t>
            </a:r>
            <a:r>
              <a:rPr sz="1900" spc="-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web</a:t>
            </a:r>
            <a:r>
              <a:rPr sz="1900" spc="-70" dirty="0">
                <a:latin typeface="Microsoft Sans Serif"/>
                <a:cs typeface="Microsoft Sans Serif"/>
              </a:rPr>
              <a:t> </a:t>
            </a:r>
            <a:r>
              <a:rPr sz="1900" spc="-35" dirty="0">
                <a:latin typeface="Microsoft Sans Serif"/>
                <a:cs typeface="Microsoft Sans Serif"/>
              </a:rPr>
              <a:t>scraping</a:t>
            </a:r>
            <a:r>
              <a:rPr sz="1900" spc="-9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from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85" dirty="0">
                <a:latin typeface="Microsoft Sans Serif"/>
                <a:cs typeface="Microsoft Sans Serif"/>
              </a:rPr>
              <a:t>One-</a:t>
            </a:r>
            <a:r>
              <a:rPr sz="1900" dirty="0">
                <a:latin typeface="Microsoft Sans Serif"/>
                <a:cs typeface="Microsoft Sans Serif"/>
              </a:rPr>
              <a:t>hot </a:t>
            </a:r>
            <a:r>
              <a:rPr sz="1900" spc="-25" dirty="0">
                <a:latin typeface="Microsoft Sans Serif"/>
                <a:cs typeface="Microsoft Sans Serif"/>
              </a:rPr>
              <a:t>encoding</a:t>
            </a:r>
            <a:r>
              <a:rPr sz="1900" spc="70" dirty="0">
                <a:latin typeface="Microsoft Sans Serif"/>
                <a:cs typeface="Microsoft Sans Serif"/>
              </a:rPr>
              <a:t> </a:t>
            </a:r>
            <a:r>
              <a:rPr sz="1900" spc="-85" dirty="0">
                <a:latin typeface="Microsoft Sans Serif"/>
                <a:cs typeface="Microsoft Sans Serif"/>
              </a:rPr>
              <a:t>was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applied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to</a:t>
            </a:r>
            <a:r>
              <a:rPr sz="1900" spc="15" dirty="0">
                <a:latin typeface="Microsoft Sans Serif"/>
                <a:cs typeface="Microsoft Sans Serif"/>
              </a:rPr>
              <a:t> </a:t>
            </a:r>
            <a:r>
              <a:rPr sz="1900" spc="-40" dirty="0">
                <a:latin typeface="Microsoft Sans Serif"/>
                <a:cs typeface="Microsoft Sans Serif"/>
              </a:rPr>
              <a:t>categorical</a:t>
            </a:r>
            <a:r>
              <a:rPr sz="1900" spc="-6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20" dirty="0">
                <a:latin typeface="Microsoft Sans Serif"/>
                <a:cs typeface="Microsoft Sans Serif"/>
              </a:rPr>
              <a:t>How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to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build,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tune,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-45" dirty="0">
                <a:latin typeface="Microsoft Sans Serif"/>
                <a:cs typeface="Microsoft Sans Serif"/>
              </a:rPr>
              <a:t>evaluate</a:t>
            </a:r>
            <a:r>
              <a:rPr sz="1900" spc="-70" dirty="0">
                <a:latin typeface="Microsoft Sans Serif"/>
                <a:cs typeface="Microsoft Sans Serif"/>
              </a:rPr>
              <a:t> </a:t>
            </a:r>
            <a:r>
              <a:rPr sz="1900" spc="-45" dirty="0">
                <a:latin typeface="Microsoft Sans Serif"/>
                <a:cs typeface="Microsoft Sans Serif"/>
              </a:rPr>
              <a:t>classification</a:t>
            </a:r>
            <a:r>
              <a:rPr sz="1900" spc="-8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36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40" dirty="0"/>
              <a:t>Methodology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21701"/>
            <a:ext cx="10070465" cy="386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5"/>
              </a:spcBef>
              <a:buChar char="-"/>
              <a:tabLst>
                <a:tab pos="698500" algn="l"/>
              </a:tabLst>
            </a:pP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12065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8500" algn="l"/>
              </a:tabLst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  <a:spcBef>
                <a:spcPts val="5"/>
              </a:spcBef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-"/>
              <a:tabLst>
                <a:tab pos="698500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8500" algn="l"/>
                <a:tab pos="4398010" algn="l"/>
                <a:tab pos="7874634" algn="l"/>
                <a:tab pos="8570595" algn="l"/>
                <a:tab pos="9028430" algn="l"/>
                <a:tab pos="9668510" algn="l"/>
              </a:tabLst>
            </a:pP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19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9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36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0"/>
              </a:spcBef>
            </a:pPr>
            <a:r>
              <a:rPr sz="3700" spc="-50" dirty="0"/>
              <a:t>Data</a:t>
            </a:r>
            <a:r>
              <a:rPr sz="3700" spc="-175" dirty="0"/>
              <a:t> </a:t>
            </a:r>
            <a:r>
              <a:rPr sz="3700" spc="-7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9655"/>
            <a:ext cx="4218940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38467"/>
            <a:ext cx="586105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50" dirty="0"/>
              <a:t>Data</a:t>
            </a:r>
            <a:r>
              <a:rPr sz="3700" spc="-130" dirty="0"/>
              <a:t> </a:t>
            </a:r>
            <a:r>
              <a:rPr sz="3700" spc="-55" dirty="0"/>
              <a:t>Collection</a:t>
            </a:r>
            <a:r>
              <a:rPr sz="3700" spc="-75" dirty="0"/>
              <a:t> </a:t>
            </a:r>
            <a:r>
              <a:rPr sz="3700" spc="770" dirty="0"/>
              <a:t>–</a:t>
            </a:r>
            <a:r>
              <a:rPr sz="3700" spc="-35" dirty="0"/>
              <a:t> </a:t>
            </a:r>
            <a:r>
              <a:rPr sz="3700" spc="-235" dirty="0"/>
              <a:t>SpaceX</a:t>
            </a:r>
            <a:r>
              <a:rPr sz="3700" spc="-15" dirty="0"/>
              <a:t> </a:t>
            </a:r>
            <a:r>
              <a:rPr sz="3700" spc="-15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7640" y="1498600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495742"/>
            <a:ext cx="4443730" cy="188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29539" indent="-229235">
              <a:lnSpc>
                <a:spcPct val="100000"/>
              </a:lnSpc>
              <a:spcBef>
                <a:spcPts val="10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736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20"/>
              </a:spcBef>
            </a:pPr>
            <a:r>
              <a:rPr sz="3700" spc="-50" dirty="0"/>
              <a:t>Data</a:t>
            </a:r>
            <a:r>
              <a:rPr sz="3700" spc="-100" dirty="0"/>
              <a:t> </a:t>
            </a:r>
            <a:r>
              <a:rPr sz="3700" spc="-55" dirty="0"/>
              <a:t>Collection</a:t>
            </a:r>
            <a:r>
              <a:rPr sz="3700" spc="-70" dirty="0"/>
              <a:t> </a:t>
            </a:r>
            <a:r>
              <a:rPr sz="3700" dirty="0"/>
              <a:t>-</a:t>
            </a:r>
            <a:r>
              <a:rPr sz="3700" spc="-40" dirty="0"/>
              <a:t> </a:t>
            </a:r>
            <a:r>
              <a:rPr sz="3700" spc="-100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6391405" y="1456749"/>
            <a:ext cx="4663440" cy="4780280"/>
            <a:chOff x="5903277" y="1447800"/>
            <a:chExt cx="4663440" cy="4780280"/>
          </a:xfrm>
        </p:grpSpPr>
        <p:sp>
          <p:nvSpPr>
            <p:cNvPr id="5" name="object 5"/>
            <p:cNvSpPr/>
            <p:nvPr/>
          </p:nvSpPr>
          <p:spPr>
            <a:xfrm>
              <a:off x="5908040" y="1478280"/>
              <a:ext cx="4556760" cy="4688840"/>
            </a:xfrm>
            <a:custGeom>
              <a:avLst/>
              <a:gdLst/>
              <a:ahLst/>
              <a:cxnLst/>
              <a:rect l="l" t="t" r="r" b="b"/>
              <a:pathLst>
                <a:path w="4556759" h="4688840">
                  <a:moveTo>
                    <a:pt x="0" y="4688840"/>
                  </a:moveTo>
                  <a:lnTo>
                    <a:pt x="4556760" y="4688840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888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8040" y="1447800"/>
              <a:ext cx="4658360" cy="47802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1603</Words>
  <Application>Microsoft Office PowerPoint</Application>
  <PresentationFormat>Widescreen</PresentationFormat>
  <Paragraphs>190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Atul Yadav</dc:creator>
  <cp:lastModifiedBy>Mohamed Mahmoud</cp:lastModifiedBy>
  <cp:revision>1</cp:revision>
  <dcterms:created xsi:type="dcterms:W3CDTF">2024-04-24T23:38:24Z</dcterms:created>
  <dcterms:modified xsi:type="dcterms:W3CDTF">2024-04-24T23:42:01Z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2024-04-24T00:00:00Z</vt:filetime>
  </property>
  <property fmtid="{D5CDD505-2E9C-101B-9397-08002B2CF9AE}" pid="5" name="Producer">
    <vt:lpwstr>Microsoft® PowerPoint® 2021</vt:lpwstr>
  </property>
  <property fmtid="{D5CDD505-2E9C-101B-9397-08002B2CF9AE}" pid="6" name="MSIP_Label_defa4170-0d19-0005-0004-bc88714345d2_Enabled">
    <vt:lpwstr>true</vt:lpwstr>
  </property>
  <property fmtid="{D5CDD505-2E9C-101B-9397-08002B2CF9AE}" pid="7" name="MSIP_Label_defa4170-0d19-0005-0004-bc88714345d2_SetDate">
    <vt:lpwstr>2024-04-24T23:41:32Z</vt:lpwstr>
  </property>
  <property fmtid="{D5CDD505-2E9C-101B-9397-08002B2CF9AE}" pid="8" name="MSIP_Label_defa4170-0d19-0005-0004-bc88714345d2_Method">
    <vt:lpwstr>Standard</vt:lpwstr>
  </property>
  <property fmtid="{D5CDD505-2E9C-101B-9397-08002B2CF9AE}" pid="9" name="MSIP_Label_defa4170-0d19-0005-0004-bc88714345d2_Name">
    <vt:lpwstr>defa4170-0d19-0005-0004-bc88714345d2</vt:lpwstr>
  </property>
  <property fmtid="{D5CDD505-2E9C-101B-9397-08002B2CF9AE}" pid="10" name="MSIP_Label_defa4170-0d19-0005-0004-bc88714345d2_SiteId">
    <vt:lpwstr>4e2d931d-8cfc-47b7-99c3-5c0ba2f2eaea</vt:lpwstr>
  </property>
  <property fmtid="{D5CDD505-2E9C-101B-9397-08002B2CF9AE}" pid="11" name="MSIP_Label_defa4170-0d19-0005-0004-bc88714345d2_ActionId">
    <vt:lpwstr>d746d9be-d567-4de8-83bd-dacc9f69aad8</vt:lpwstr>
  </property>
  <property fmtid="{D5CDD505-2E9C-101B-9397-08002B2CF9AE}" pid="12" name="MSIP_Label_defa4170-0d19-0005-0004-bc88714345d2_ContentBits">
    <vt:lpwstr>0</vt:lpwstr>
  </property>
</Properties>
</file>